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3.svg" ContentType="image/svg+xml"/>
  <Override PartName="/ppt/media/image16.svg" ContentType="image/svg+xml"/>
  <Override PartName="/ppt/media/image1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259" r:id="rId3"/>
    <p:sldId id="1286" r:id="rId4"/>
    <p:sldId id="1298" r:id="rId6"/>
    <p:sldId id="1299" r:id="rId7"/>
    <p:sldId id="1301" r:id="rId8"/>
    <p:sldId id="1300" r:id="rId9"/>
    <p:sldId id="1287" r:id="rId10"/>
    <p:sldId id="1312" r:id="rId11"/>
    <p:sldId id="1314" r:id="rId12"/>
    <p:sldId id="1315" r:id="rId13"/>
    <p:sldId id="1317" r:id="rId14"/>
    <p:sldId id="1318" r:id="rId15"/>
    <p:sldId id="1319" r:id="rId16"/>
    <p:sldId id="1320" r:id="rId17"/>
    <p:sldId id="1321" r:id="rId18"/>
    <p:sldId id="1322" r:id="rId19"/>
    <p:sldId id="1332" r:id="rId20"/>
    <p:sldId id="1333" r:id="rId21"/>
  </p:sldIdLst>
  <p:sldSz cx="12192000" cy="6858000"/>
  <p:notesSz cx="6858000" cy="9947275"/>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32"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9B"/>
    <a:srgbClr val="0000FF"/>
    <a:srgbClr val="EC671B"/>
    <a:srgbClr val="369CAB"/>
    <a:srgbClr val="F4B400"/>
    <a:srgbClr val="E84A1F"/>
    <a:srgbClr val="FFC000"/>
    <a:srgbClr val="FF3300"/>
    <a:srgbClr val="FF3399"/>
    <a:srgbClr val="4E8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2" autoAdjust="0"/>
    <p:restoredTop sz="84000" autoAdjust="0"/>
  </p:normalViewPr>
  <p:slideViewPr>
    <p:cSldViewPr snapToGrid="0" showGuides="1">
      <p:cViewPr varScale="1">
        <p:scale>
          <a:sx n="89" d="100"/>
          <a:sy n="89" d="100"/>
        </p:scale>
        <p:origin x="84" y="116"/>
      </p:cViewPr>
      <p:guideLst>
        <p:guide pos="3832"/>
        <p:guide orient="horz" pos="2160"/>
      </p:guideLst>
    </p:cSldViewPr>
  </p:slideViewPr>
  <p:notesTextViewPr>
    <p:cViewPr>
      <p:scale>
        <a:sx n="1" d="1"/>
        <a:sy n="1" d="1"/>
      </p:scale>
      <p:origin x="0" y="0"/>
    </p:cViewPr>
  </p:notesTextViewPr>
  <p:sorterViewPr>
    <p:cViewPr>
      <p:scale>
        <a:sx n="84" d="100"/>
        <a:sy n="84" d="100"/>
      </p:scale>
      <p:origin x="0" y="0"/>
    </p:cViewPr>
  </p:sorterViewPr>
  <p:notesViewPr>
    <p:cSldViewPr snapToGrid="0">
      <p:cViewPr varScale="1">
        <p:scale>
          <a:sx n="53" d="100"/>
          <a:sy n="53" d="100"/>
        </p:scale>
        <p:origin x="-2706" y="-102"/>
      </p:cViewPr>
      <p:guideLst>
        <p:guide orient="horz" pos="2929"/>
        <p:guide pos="2156"/>
        <p:guide orient="horz" pos="313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2CF2291-431D-4510-93E7-ADA456A96BE6}" type="datetimeFigureOut">
              <a:rPr lang="zh-CN" altLang="en-US" smtClean="0"/>
            </a:fld>
            <a:endParaRPr lang="zh-CN" altLang="en-US"/>
          </a:p>
        </p:txBody>
      </p:sp>
      <p:sp>
        <p:nvSpPr>
          <p:cNvPr id="4" name="页脚占位符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A75CAEA-DD55-41A1-B084-F0D17D6DBCB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86B11F5-5059-4E45-9721-EB94D5B420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452A2EFB-6695-429B-89A6-63679E002A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矩形 2"/>
          <p:cNvSpPr/>
          <p:nvPr userDrawn="1"/>
        </p:nvSpPr>
        <p:spPr>
          <a:xfrm>
            <a:off x="1" y="6645357"/>
            <a:ext cx="12192000" cy="240026"/>
          </a:xfrm>
          <a:prstGeom prst="rect">
            <a:avLst/>
          </a:prstGeom>
          <a:solidFill>
            <a:srgbClr val="314D9B"/>
          </a:solidFill>
          <a:ln>
            <a:noFill/>
          </a:ln>
        </p:spPr>
        <p:style>
          <a:lnRef idx="2">
            <a:schemeClr val="accent1">
              <a:shade val="50000"/>
            </a:schemeClr>
          </a:lnRef>
          <a:fillRef idx="1">
            <a:schemeClr val="accent1"/>
          </a:fillRef>
          <a:effectRef idx="0">
            <a:schemeClr val="accent1"/>
          </a:effectRef>
          <a:fontRef idx="minor">
            <a:schemeClr val="lt1"/>
          </a:fontRef>
        </p:style>
        <p:txBody>
          <a:bodyPr lIns="117199" tIns="58599" rIns="117199" bIns="58599" spcCol="0" rtlCol="0" anchor="ctr"/>
          <a:lstStyle/>
          <a:p>
            <a:pPr algn="ctr"/>
            <a:endParaRPr lang="zh-CN" altLang="en-US" sz="1800">
              <a:solidFill>
                <a:srgbClr val="314D9B"/>
              </a:solidFill>
            </a:endParaRPr>
          </a:p>
        </p:txBody>
      </p:sp>
      <p:sp>
        <p:nvSpPr>
          <p:cNvPr id="2" name="矩形 1"/>
          <p:cNvSpPr/>
          <p:nvPr userDrawn="1"/>
        </p:nvSpPr>
        <p:spPr>
          <a:xfrm>
            <a:off x="0" y="477356"/>
            <a:ext cx="334609" cy="503939"/>
          </a:xfrm>
          <a:prstGeom prst="rect">
            <a:avLst/>
          </a:prstGeom>
          <a:solidFill>
            <a:srgbClr val="314D9B"/>
          </a:solidFill>
          <a:ln>
            <a:solidFill>
              <a:srgbClr val="314D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5" name="直接连接符 4"/>
          <p:cNvCxnSpPr/>
          <p:nvPr userDrawn="1"/>
        </p:nvCxnSpPr>
        <p:spPr>
          <a:xfrm>
            <a:off x="406627" y="477356"/>
            <a:ext cx="0" cy="503939"/>
          </a:xfrm>
          <a:prstGeom prst="line">
            <a:avLst/>
          </a:prstGeom>
          <a:ln w="38100">
            <a:solidFill>
              <a:srgbClr val="314D9B"/>
            </a:solidFill>
          </a:ln>
        </p:spPr>
        <p:style>
          <a:lnRef idx="1">
            <a:schemeClr val="accent1"/>
          </a:lnRef>
          <a:fillRef idx="0">
            <a:schemeClr val="accent1"/>
          </a:fillRef>
          <a:effectRef idx="0">
            <a:schemeClr val="accent1"/>
          </a:effectRef>
          <a:fontRef idx="minor">
            <a:schemeClr val="tx1"/>
          </a:fontRef>
        </p:style>
      </p:cxnSp>
      <p:sp>
        <p:nvSpPr>
          <p:cNvPr id="6" name="矩形 6"/>
          <p:cNvSpPr>
            <a:spLocks noChangeArrowheads="1"/>
          </p:cNvSpPr>
          <p:nvPr userDrawn="1"/>
        </p:nvSpPr>
        <p:spPr bwMode="auto">
          <a:xfrm>
            <a:off x="5909097" y="662843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DEF33DF1-6BEE-4463-A1B7-3E8648475593}" type="slidenum">
              <a:rPr lang="fr-FR" altLang="zh-CN" sz="1200">
                <a:solidFill>
                  <a:schemeClr val="bg1"/>
                </a:solidFill>
              </a:rPr>
            </a:fld>
            <a:endParaRPr lang="fr-FR" altLang="zh-CN" sz="12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5" y="0"/>
            <a:ext cx="121875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32" name="Rectangle 12"/>
          <p:cNvSpPr>
            <a:spLocks noGrp="1" noChangeArrowheads="1"/>
          </p:cNvSpPr>
          <p:nvPr>
            <p:ph type="ctrTitle"/>
          </p:nvPr>
        </p:nvSpPr>
        <p:spPr>
          <a:xfrm>
            <a:off x="1320800" y="1676403"/>
            <a:ext cx="10363200" cy="1462088"/>
          </a:xfrm>
        </p:spPr>
        <p:txBody>
          <a:bodyPr/>
          <a:lstStyle>
            <a:lvl1pPr>
              <a:defRPr/>
            </a:lvl1pPr>
          </a:lstStyle>
          <a:p>
            <a:r>
              <a:rPr lang="zh-CN" altLang="en-US" dirty="0"/>
              <a:t>单击此处编辑母版标题样式</a:t>
            </a:r>
            <a:endParaRPr lang="zh-CN" altLang="en-US" dirty="0"/>
          </a:p>
        </p:txBody>
      </p:sp>
      <p:sp>
        <p:nvSpPr>
          <p:cNvPr id="5133" name="Rectangle 13"/>
          <p:cNvSpPr>
            <a:spLocks noGrp="1" noChangeArrowheads="1"/>
          </p:cNvSpPr>
          <p:nvPr>
            <p:ph type="subTitle" idx="1"/>
          </p:nvPr>
        </p:nvSpPr>
        <p:spPr>
          <a:xfrm>
            <a:off x="1828801"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zh-CN">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zh-CN">
              <a:solidFill>
                <a:srgbClr val="1C1C1C"/>
              </a:solidFill>
            </a:endParaRPr>
          </a:p>
        </p:txBody>
      </p:sp>
      <p:sp>
        <p:nvSpPr>
          <p:cNvPr id="16" name="Rectangle 16"/>
          <p:cNvSpPr>
            <a:spLocks noGrp="1" noChangeArrowheads="1"/>
          </p:cNvSpPr>
          <p:nvPr>
            <p:ph type="sldNum" sz="quarter" idx="12"/>
          </p:nvPr>
        </p:nvSpPr>
        <p:spPr>
          <a:xfrm>
            <a:off x="9144001" y="6248400"/>
            <a:ext cx="2540000" cy="457200"/>
          </a:xfrm>
        </p:spPr>
        <p:txBody>
          <a:bodyPr/>
          <a:lstStyle>
            <a:lvl1pPr>
              <a:defRPr>
                <a:solidFill>
                  <a:schemeClr val="bg2"/>
                </a:solidFill>
              </a:defRPr>
            </a:lvl1pPr>
          </a:lstStyle>
          <a:p>
            <a:pPr>
              <a:defRPr/>
            </a:pPr>
            <a:fld id="{9A4D280F-BF49-4627-AF66-111ABF8D61B2}" type="slidenum">
              <a:rPr lang="en-US" altLang="zh-CN">
                <a:solidFill>
                  <a:srgbClr val="1C1C1C"/>
                </a:solidFill>
              </a:rPr>
            </a:fld>
            <a:endParaRPr lang="en-US" altLang="zh-CN">
              <a:solidFill>
                <a:srgbClr val="1C1C1C"/>
              </a:solidFill>
            </a:endParaRPr>
          </a:p>
        </p:txBody>
      </p:sp>
      <p:sp>
        <p:nvSpPr>
          <p:cNvPr id="18" name="矩形 17"/>
          <p:cNvSpPr/>
          <p:nvPr userDrawn="1"/>
        </p:nvSpPr>
        <p:spPr>
          <a:xfrm>
            <a:off x="1" y="6645357"/>
            <a:ext cx="12192000" cy="240026"/>
          </a:xfrm>
          <a:prstGeom prst="rect">
            <a:avLst/>
          </a:prstGeom>
          <a:solidFill>
            <a:srgbClr val="314D9B"/>
          </a:solidFill>
          <a:ln>
            <a:noFill/>
          </a:ln>
        </p:spPr>
        <p:style>
          <a:lnRef idx="2">
            <a:schemeClr val="accent1">
              <a:shade val="50000"/>
            </a:schemeClr>
          </a:lnRef>
          <a:fillRef idx="1">
            <a:schemeClr val="accent1"/>
          </a:fillRef>
          <a:effectRef idx="0">
            <a:schemeClr val="accent1"/>
          </a:effectRef>
          <a:fontRef idx="minor">
            <a:schemeClr val="lt1"/>
          </a:fontRef>
        </p:style>
        <p:txBody>
          <a:bodyPr lIns="117199" tIns="58599" rIns="117199" bIns="58599" spcCol="0" rtlCol="0" anchor="ctr"/>
          <a:lstStyle/>
          <a:p>
            <a:pPr algn="ctr"/>
            <a:endParaRPr lang="zh-CN" altLang="en-US" sz="1800">
              <a:solidFill>
                <a:srgbClr val="314D9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tags" Target="../tags/tag16.xml"/><Relationship Id="rId2" Type="http://schemas.openxmlformats.org/officeDocument/2006/relationships/image" Target="../media/image25.png"/><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jpe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3.svg"/><Relationship Id="rId2" Type="http://schemas.openxmlformats.org/officeDocument/2006/relationships/image" Target="../media/image12.png"/><Relationship Id="rId10" Type="http://schemas.openxmlformats.org/officeDocument/2006/relationships/notesSlide" Target="../notesSlides/notesSlide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16.svg"/><Relationship Id="rId7" Type="http://schemas.openxmlformats.org/officeDocument/2006/relationships/image" Target="../media/image12.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5.pn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5" y="0"/>
            <a:ext cx="121875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3"/>
          <p:cNvSpPr txBox="1"/>
          <p:nvPr/>
        </p:nvSpPr>
        <p:spPr>
          <a:xfrm>
            <a:off x="4135496" y="5295426"/>
            <a:ext cx="3919738" cy="645160"/>
          </a:xfrm>
          <a:prstGeom prst="rect">
            <a:avLst/>
          </a:prstGeom>
          <a:noFill/>
        </p:spPr>
        <p:txBody>
          <a:bodyPr wrap="square" rtlCol="0">
            <a:spAutoFit/>
          </a:bodyPr>
          <a:lstStyle/>
          <a:p>
            <a:pPr algn="ctr"/>
            <a:r>
              <a:rPr lang="en-US" altLang="zh-CN" sz="3600" b="1" dirty="0" smtClean="0">
                <a:solidFill>
                  <a:srgbClr val="FFFF00"/>
                </a:solidFill>
              </a:rPr>
              <a:t>Dr. Haichen Z</a:t>
            </a:r>
            <a:r>
              <a:rPr lang="en-US" altLang="zh-CN" sz="3600" b="1" dirty="0" smtClean="0">
                <a:solidFill>
                  <a:srgbClr val="FFFF00"/>
                </a:solidFill>
              </a:rPr>
              <a:t>hou</a:t>
            </a:r>
            <a:endParaRPr lang="en-US" altLang="zh-CN" sz="3600" b="1" dirty="0" smtClean="0">
              <a:solidFill>
                <a:srgbClr val="FFFF00"/>
              </a:solidFill>
            </a:endParaRPr>
          </a:p>
        </p:txBody>
      </p:sp>
      <p:cxnSp>
        <p:nvCxnSpPr>
          <p:cNvPr id="10" name="直接连接符 9"/>
          <p:cNvCxnSpPr/>
          <p:nvPr/>
        </p:nvCxnSpPr>
        <p:spPr>
          <a:xfrm>
            <a:off x="929268" y="3408725"/>
            <a:ext cx="10333464" cy="20979"/>
          </a:xfrm>
          <a:prstGeom prst="line">
            <a:avLst/>
          </a:prstGeom>
          <a:ln w="12700">
            <a:solidFill>
              <a:srgbClr val="56B8F4"/>
            </a:solidFill>
          </a:ln>
        </p:spPr>
        <p:style>
          <a:lnRef idx="1">
            <a:schemeClr val="accent1"/>
          </a:lnRef>
          <a:fillRef idx="0">
            <a:schemeClr val="accent1"/>
          </a:fillRef>
          <a:effectRef idx="0">
            <a:schemeClr val="accent1"/>
          </a:effectRef>
          <a:fontRef idx="minor">
            <a:schemeClr val="tx1"/>
          </a:fontRef>
        </p:style>
      </p:cxnSp>
      <p:sp>
        <p:nvSpPr>
          <p:cNvPr id="12" name="TextBox 22"/>
          <p:cNvSpPr txBox="1"/>
          <p:nvPr/>
        </p:nvSpPr>
        <p:spPr>
          <a:xfrm>
            <a:off x="300" y="2626244"/>
            <a:ext cx="12187591" cy="1470660"/>
          </a:xfrm>
          <a:prstGeom prst="rect">
            <a:avLst/>
          </a:prstGeom>
          <a:noFill/>
        </p:spPr>
        <p:txBody>
          <a:bodyPr wrap="square" lIns="117199" tIns="58599" rIns="117199" bIns="58599" rtlCol="0">
            <a:spAutoFit/>
          </a:bodyPr>
          <a:lstStyle/>
          <a:p>
            <a:pPr algn="ctr"/>
            <a:r>
              <a:rPr sz="4400" b="1" spc="218" dirty="0" smtClean="0">
                <a:solidFill>
                  <a:schemeClr val="bg1"/>
                </a:solidFill>
                <a:latin typeface="微软雅黑" panose="020B0503020204020204" pitchFamily="34" charset="-122"/>
                <a:ea typeface="微软雅黑" panose="020B0503020204020204" pitchFamily="34" charset="-122"/>
              </a:rPr>
              <a:t>May Generative AI Be a Reviewer on an Academic</a:t>
            </a:r>
            <a:r>
              <a:rPr lang="en-US" sz="4400" b="1" spc="218" dirty="0" smtClean="0">
                <a:solidFill>
                  <a:schemeClr val="bg1"/>
                </a:solidFill>
                <a:latin typeface="微软雅黑" panose="020B0503020204020204" pitchFamily="34" charset="-122"/>
                <a:ea typeface="微软雅黑" panose="020B0503020204020204" pitchFamily="34" charset="-122"/>
              </a:rPr>
              <a:t> </a:t>
            </a:r>
            <a:r>
              <a:rPr sz="4400" b="1" spc="218" dirty="0" smtClean="0">
                <a:solidFill>
                  <a:schemeClr val="bg1"/>
                </a:solidFill>
                <a:latin typeface="微软雅黑" panose="020B0503020204020204" pitchFamily="34" charset="-122"/>
                <a:ea typeface="微软雅黑" panose="020B0503020204020204" pitchFamily="34" charset="-122"/>
              </a:rPr>
              <a:t>Paper?</a:t>
            </a:r>
            <a:endParaRPr lang="zh-CN" altLang="en-US" sz="4400" b="1" spc="218" dirty="0" smtClean="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a:stretch>
            <a:fillRect/>
          </a:stretch>
        </p:blipFill>
        <p:spPr>
          <a:xfrm>
            <a:off x="5738495" y="81915"/>
            <a:ext cx="2790190" cy="909955"/>
          </a:xfrm>
          <a:prstGeom prst="rect">
            <a:avLst/>
          </a:prstGeom>
        </p:spPr>
      </p:pic>
      <p:pic>
        <p:nvPicPr>
          <p:cNvPr id="11" name="图片 10"/>
          <p:cNvPicPr>
            <a:picLocks noChangeAspect="1"/>
          </p:cNvPicPr>
          <p:nvPr/>
        </p:nvPicPr>
        <p:blipFill>
          <a:blip r:embed="rId3"/>
          <a:stretch>
            <a:fillRect/>
          </a:stretch>
        </p:blipFill>
        <p:spPr>
          <a:xfrm>
            <a:off x="133985" y="76200"/>
            <a:ext cx="5489575" cy="915670"/>
          </a:xfrm>
          <a:prstGeom prst="rect">
            <a:avLst/>
          </a:prstGeom>
        </p:spPr>
      </p:pic>
      <p:sp>
        <p:nvSpPr>
          <p:cNvPr id="14" name="矩形 13"/>
          <p:cNvSpPr/>
          <p:nvPr/>
        </p:nvSpPr>
        <p:spPr>
          <a:xfrm>
            <a:off x="5151931" y="5940737"/>
            <a:ext cx="1878965" cy="368300"/>
          </a:xfrm>
          <a:prstGeom prst="rect">
            <a:avLst/>
          </a:prstGeom>
        </p:spPr>
        <p:txBody>
          <a:bodyPr wrap="none">
            <a:spAutoFit/>
          </a:bodyPr>
          <a:lstStyle/>
          <a:p>
            <a:pPr algn="ctr"/>
            <a:r>
              <a:rPr lang="en-US" altLang="zh-CN" sz="1800" b="1" dirty="0">
                <a:solidFill>
                  <a:srgbClr val="FFFF00"/>
                </a:solidFill>
              </a:rPr>
              <a:t>iConference 2024 </a:t>
            </a:r>
            <a:endParaRPr lang="zh-CN" altLang="en-US" sz="18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Question Template Design</a:t>
            </a:r>
            <a:endParaRPr lang="zh-CN" altLang="en-US" sz="2800" b="1" dirty="0">
              <a:solidFill>
                <a:srgbClr val="314D9B"/>
              </a:solidFill>
              <a:latin typeface="黑体" panose="02010609060101010101" pitchFamily="2" charset="-122"/>
              <a:ea typeface="黑体" panose="02010609060101010101" pitchFamily="2" charset="-122"/>
            </a:endParaRPr>
          </a:p>
        </p:txBody>
      </p:sp>
      <p:graphicFrame>
        <p:nvGraphicFramePr>
          <p:cNvPr id="3" name="表格 2"/>
          <p:cNvGraphicFramePr/>
          <p:nvPr>
            <p:custDataLst>
              <p:tags r:id="rId1"/>
            </p:custDataLst>
          </p:nvPr>
        </p:nvGraphicFramePr>
        <p:xfrm>
          <a:off x="605155" y="2270760"/>
          <a:ext cx="10904220" cy="3657600"/>
        </p:xfrm>
        <a:graphic>
          <a:graphicData uri="http://schemas.openxmlformats.org/drawingml/2006/table">
            <a:tbl>
              <a:tblPr/>
              <a:tblGrid>
                <a:gridCol w="2305050"/>
                <a:gridCol w="8599170"/>
              </a:tblGrid>
              <a:tr h="304800">
                <a:tc>
                  <a:txBody>
                    <a:bodyPr/>
                    <a:p>
                      <a:pPr indent="0" algn="ctr">
                        <a:buNone/>
                      </a:pPr>
                      <a:r>
                        <a:rPr lang="en-US" sz="2000" b="1">
                          <a:latin typeface="微软雅黑" panose="020B0503020204020204" pitchFamily="34" charset="-122"/>
                          <a:ea typeface="微软雅黑" panose="020B0503020204020204" pitchFamily="34" charset="-122"/>
                          <a:cs typeface="Times New Roman" panose="02020603050405020304" charset="0"/>
                        </a:rPr>
                        <a:t>Dimensions</a:t>
                      </a:r>
                      <a:endParaRPr lang="en-US" altLang="en-US" sz="2000" b="1">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nchorCtr="0">
                    <a:lnL>
                      <a:noFill/>
                    </a:lnL>
                    <a:lnR>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微软雅黑" panose="020B0503020204020204" pitchFamily="34" charset="-122"/>
                          <a:ea typeface="微软雅黑" panose="020B0503020204020204" pitchFamily="34" charset="-122"/>
                          <a:cs typeface="Times New Roman" panose="02020603050405020304" charset="0"/>
                        </a:rPr>
                        <a:t>Definitions</a:t>
                      </a:r>
                      <a:endParaRPr lang="en-US" altLang="en-US" sz="2000" b="1">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nchorCtr="0">
                    <a:lnL>
                      <a:noFill/>
                    </a:lnL>
                    <a:lnR cap="flat">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58674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Originality</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r>
                        <a:rPr lang="en-US" sz="2000" b="0">
                          <a:latin typeface="微软雅黑" panose="020B0503020204020204" pitchFamily="34" charset="-122"/>
                          <a:ea typeface="微软雅黑" panose="020B0503020204020204" pitchFamily="34" charset="-122"/>
                          <a:cs typeface="Libertinus Serif" charset="0"/>
                        </a:rPr>
                        <a:t>The paper must report novel, innovative and influential research that does not repeat or plagiarize existing work.</a:t>
                      </a:r>
                      <a:endParaRPr lang="en-US" altLang="en-US" sz="2000" b="0">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cap="flat">
                      <a:noFill/>
                    </a:lnR>
                    <a:lnT w="19050" cap="flat" cmpd="sng">
                      <a:solidFill>
                        <a:srgbClr val="000000"/>
                      </a:solidFill>
                      <a:prstDash val="solid"/>
                      <a:headEnd type="none" w="med" len="med"/>
                      <a:tailEnd type="none" w="med" len="med"/>
                    </a:lnT>
                    <a:lnB cap="flat">
                      <a:noFill/>
                    </a:lnB>
                    <a:lnTlToBr>
                      <a:noFill/>
                    </a:lnTlToBr>
                    <a:lnBlToTr>
                      <a:noFill/>
                    </a:lnBlToTr>
                    <a:noFill/>
                  </a:tcPr>
                </a:tc>
              </a:tr>
              <a:tr h="58674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Accuracy</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buNone/>
                      </a:pPr>
                      <a:r>
                        <a:rPr lang="en-US" sz="2000" b="0">
                          <a:latin typeface="微软雅黑" panose="020B0503020204020204" pitchFamily="34" charset="-122"/>
                          <a:ea typeface="微软雅黑" panose="020B0503020204020204" pitchFamily="34" charset="-122"/>
                          <a:cs typeface="Libertinus Serif" charset="0"/>
                        </a:rPr>
                        <a:t>The paper must follow high standards of experimental design, data analysis and result presentation, without errors, biases or misleading.</a:t>
                      </a:r>
                      <a:endParaRPr lang="en-US" altLang="en-US" sz="2000" b="0">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88011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Conceptual advance</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buNone/>
                      </a:pPr>
                      <a:r>
                        <a:rPr lang="en-US" sz="2000" b="0">
                          <a:latin typeface="微软雅黑" panose="020B0503020204020204" pitchFamily="34" charset="-122"/>
                          <a:ea typeface="微软雅黑" panose="020B0503020204020204" pitchFamily="34" charset="-122"/>
                          <a:cs typeface="Libertinus Serif" charset="0"/>
                        </a:rPr>
                        <a:t>The paper must provide a deep understanding and mechanistic explanation of an important problem or area, not just superficial or incremental improvements.</a:t>
                      </a:r>
                      <a:endParaRPr lang="en-US" altLang="en-US" sz="2000" b="0">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58674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Timeliness</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buNone/>
                      </a:pPr>
                      <a:r>
                        <a:rPr lang="en-US" sz="2000" b="0">
                          <a:latin typeface="微软雅黑" panose="020B0503020204020204" pitchFamily="34" charset="-122"/>
                          <a:ea typeface="微软雅黑" panose="020B0503020204020204" pitchFamily="34" charset="-122"/>
                          <a:cs typeface="Libertinus Serif" charset="0"/>
                        </a:rPr>
                        <a:t>The paper must reflect the current hot topics in the scientific community.</a:t>
                      </a:r>
                      <a:endParaRPr lang="en-US" altLang="en-US" sz="2000" b="0">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9337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Significance</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a:noFill/>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微软雅黑" panose="020B0503020204020204" pitchFamily="34" charset="-122"/>
                          <a:ea typeface="微软雅黑" panose="020B0503020204020204" pitchFamily="34" charset="-122"/>
                          <a:cs typeface="Libertinus Serif" charset="0"/>
                        </a:rPr>
                        <a:t>The paper must have immediate or long-term impact and implications.</a:t>
                      </a:r>
                      <a:endParaRPr lang="en-US" altLang="en-US" sz="2000" b="0">
                        <a:latin typeface="微软雅黑" panose="020B0503020204020204" pitchFamily="34" charset="-122"/>
                        <a:ea typeface="微软雅黑" panose="020B0503020204020204" pitchFamily="34" charset="-122"/>
                        <a:cs typeface="Libertinus Serif" charset="0"/>
                      </a:endParaRPr>
                    </a:p>
                  </a:txBody>
                  <a:tcPr marL="68580" marR="68580" marT="0" marB="0" vert="horz" anchor="ctr" anchorCtr="0">
                    <a:lnL>
                      <a:noFill/>
                    </a:lnL>
                    <a:lnR cap="flat">
                      <a:noFill/>
                    </a:lnR>
                    <a:lnT cap="flat">
                      <a:noFill/>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2" name="文本框 101"/>
          <p:cNvSpPr txBox="1"/>
          <p:nvPr/>
        </p:nvSpPr>
        <p:spPr>
          <a:xfrm>
            <a:off x="583565" y="1443355"/>
            <a:ext cx="5080000" cy="645160"/>
          </a:xfrm>
          <a:prstGeom prst="rect">
            <a:avLst/>
          </a:prstGeom>
          <a:noFill/>
          <a:ln w="9525">
            <a:noFill/>
          </a:ln>
        </p:spPr>
        <p:txBody>
          <a:bodyPr>
            <a:spAutoFit/>
          </a:bodyPr>
          <a:p>
            <a:pPr indent="0"/>
            <a:r>
              <a:rPr lang="en-US" b="1">
                <a:latin typeface="微软雅黑" panose="020B0503020204020204" pitchFamily="34" charset="-122"/>
                <a:ea typeface="微软雅黑" panose="020B0503020204020204" pitchFamily="34" charset="-122"/>
                <a:cs typeface="Times New Roman" panose="02020603050405020304" charset="0"/>
              </a:rPr>
              <a:t>Table 2</a:t>
            </a:r>
            <a:r>
              <a:rPr lang="en-US" b="0">
                <a:latin typeface="微软雅黑" panose="020B0503020204020204" pitchFamily="34" charset="-122"/>
                <a:ea typeface="微软雅黑" panose="020B0503020204020204" pitchFamily="34" charset="-122"/>
                <a:cs typeface="Times New Roman" panose="02020603050405020304" charset="0"/>
              </a:rPr>
              <a:t>Evaluation dimensions of Cell Biology</a:t>
            </a:r>
            <a:endParaRPr lang="en-US" altLang="en-US" b="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Question Template Design</a:t>
            </a:r>
            <a:endParaRPr lang="zh-CN" altLang="en-US" sz="2800" b="1" dirty="0">
              <a:solidFill>
                <a:srgbClr val="314D9B"/>
              </a:solidFill>
              <a:latin typeface="黑体" panose="02010609060101010101" pitchFamily="2" charset="-122"/>
              <a:ea typeface="黑体" panose="02010609060101010101" pitchFamily="2" charset="-122"/>
            </a:endParaRPr>
          </a:p>
        </p:txBody>
      </p:sp>
      <p:sp>
        <p:nvSpPr>
          <p:cNvPr id="6" name="文本框 5"/>
          <p:cNvSpPr txBox="1"/>
          <p:nvPr/>
        </p:nvSpPr>
        <p:spPr>
          <a:xfrm>
            <a:off x="549910" y="2174240"/>
            <a:ext cx="9117330" cy="3415030"/>
          </a:xfrm>
          <a:prstGeom prst="rect">
            <a:avLst/>
          </a:prstGeom>
          <a:noFill/>
          <a:ln w="9525">
            <a:noFill/>
          </a:ln>
        </p:spPr>
        <p:txBody>
          <a:bodyPr wrap="square">
            <a:spAutoFit/>
          </a:bodyPr>
          <a:p>
            <a:pPr indent="180340"/>
            <a:r>
              <a:rPr lang="en-US" b="0">
                <a:latin typeface="微软雅黑" panose="020B0503020204020204" pitchFamily="34" charset="-122"/>
                <a:ea typeface="微软雅黑" panose="020B0503020204020204" pitchFamily="34" charset="-122"/>
                <a:cs typeface="Times New Roman" panose="02020603050405020304" charset="0"/>
              </a:rPr>
              <a:t>I have summarized a set of criteria for evaluating academic papers:</a:t>
            </a:r>
            <a:r>
              <a:rPr lang="en-US" b="1">
                <a:latin typeface="微软雅黑" panose="020B0503020204020204" pitchFamily="34" charset="-122"/>
                <a:ea typeface="微软雅黑" panose="020B0503020204020204" pitchFamily="34" charset="-122"/>
                <a:cs typeface="Times New Roman" panose="02020603050405020304" charset="0"/>
              </a:rPr>
              <a:t>•Originality:</a:t>
            </a:r>
            <a:r>
              <a:rPr lang="en-US" b="0">
                <a:latin typeface="微软雅黑" panose="020B0503020204020204" pitchFamily="34" charset="-122"/>
                <a:ea typeface="微软雅黑" panose="020B0503020204020204" pitchFamily="34" charset="-122"/>
                <a:cs typeface="Times New Roman" panose="02020603050405020304" charset="0"/>
              </a:rPr>
              <a:t> ...</a:t>
            </a:r>
            <a:r>
              <a:rPr lang="en-US" b="1">
                <a:latin typeface="微软雅黑" panose="020B0503020204020204" pitchFamily="34" charset="-122"/>
                <a:ea typeface="微软雅黑" panose="020B0503020204020204" pitchFamily="34" charset="-122"/>
                <a:cs typeface="Times New Roman" panose="02020603050405020304" charset="0"/>
              </a:rPr>
              <a:t>•Accuracy: </a:t>
            </a:r>
            <a:r>
              <a:rPr lang="en-US">
                <a:latin typeface="微软雅黑" panose="020B0503020204020204" pitchFamily="34" charset="-122"/>
                <a:ea typeface="微软雅黑" panose="020B0503020204020204" pitchFamily="34" charset="-122"/>
                <a:cs typeface="Times New Roman" panose="02020603050405020304" charset="0"/>
                <a:sym typeface="+mn-ea"/>
              </a:rPr>
              <a:t>...</a:t>
            </a:r>
            <a:r>
              <a:rPr lang="en-US" b="1">
                <a:latin typeface="微软雅黑" panose="020B0503020204020204" pitchFamily="34" charset="-122"/>
                <a:ea typeface="微软雅黑" panose="020B0503020204020204" pitchFamily="34" charset="-122"/>
                <a:cs typeface="Times New Roman" panose="02020603050405020304" charset="0"/>
              </a:rPr>
              <a:t>•Conceptual advance:</a:t>
            </a:r>
            <a:r>
              <a:rPr lang="en-US" b="0">
                <a:latin typeface="微软雅黑" panose="020B0503020204020204" pitchFamily="34" charset="-122"/>
                <a:ea typeface="微软雅黑" panose="020B0503020204020204" pitchFamily="34" charset="-122"/>
                <a:cs typeface="Times New Roman" panose="02020603050405020304" charset="0"/>
              </a:rPr>
              <a:t> </a:t>
            </a:r>
            <a:r>
              <a:rPr lang="en-US">
                <a:latin typeface="微软雅黑" panose="020B0503020204020204" pitchFamily="34" charset="-122"/>
                <a:ea typeface="微软雅黑" panose="020B0503020204020204" pitchFamily="34" charset="-122"/>
                <a:cs typeface="Times New Roman" panose="02020603050405020304" charset="0"/>
                <a:sym typeface="+mn-ea"/>
              </a:rPr>
              <a:t>...</a:t>
            </a:r>
            <a:r>
              <a:rPr lang="en-US" b="1">
                <a:latin typeface="微软雅黑" panose="020B0503020204020204" pitchFamily="34" charset="-122"/>
                <a:ea typeface="微软雅黑" panose="020B0503020204020204" pitchFamily="34" charset="-122"/>
                <a:cs typeface="Times New Roman" panose="02020603050405020304" charset="0"/>
              </a:rPr>
              <a:t>•Timeliness:</a:t>
            </a:r>
            <a:r>
              <a:rPr lang="en-US" b="0">
                <a:latin typeface="微软雅黑" panose="020B0503020204020204" pitchFamily="34" charset="-122"/>
                <a:ea typeface="微软雅黑" panose="020B0503020204020204" pitchFamily="34" charset="-122"/>
                <a:cs typeface="Times New Roman" panose="02020603050405020304" charset="0"/>
              </a:rPr>
              <a:t> </a:t>
            </a:r>
            <a:r>
              <a:rPr lang="en-US">
                <a:latin typeface="微软雅黑" panose="020B0503020204020204" pitchFamily="34" charset="-122"/>
                <a:ea typeface="微软雅黑" panose="020B0503020204020204" pitchFamily="34" charset="-122"/>
                <a:cs typeface="Times New Roman" panose="02020603050405020304" charset="0"/>
                <a:sym typeface="+mn-ea"/>
              </a:rPr>
              <a:t>...</a:t>
            </a:r>
            <a:r>
              <a:rPr lang="en-US" b="1">
                <a:latin typeface="微软雅黑" panose="020B0503020204020204" pitchFamily="34" charset="-122"/>
                <a:ea typeface="微软雅黑" panose="020B0503020204020204" pitchFamily="34" charset="-122"/>
                <a:cs typeface="Times New Roman" panose="02020603050405020304" charset="0"/>
              </a:rPr>
              <a:t>•Significance: </a:t>
            </a:r>
            <a:r>
              <a:rPr lang="en-US">
                <a:latin typeface="微软雅黑" panose="020B0503020204020204" pitchFamily="34" charset="-122"/>
                <a:ea typeface="微软雅黑" panose="020B0503020204020204" pitchFamily="34" charset="-122"/>
                <a:cs typeface="Times New Roman" panose="02020603050405020304" charset="0"/>
                <a:sym typeface="+mn-ea"/>
              </a:rPr>
              <a:t>...</a:t>
            </a:r>
            <a:r>
              <a:rPr lang="en-US" b="0">
                <a:latin typeface="微软雅黑" panose="020B0503020204020204" pitchFamily="34" charset="-122"/>
                <a:ea typeface="微软雅黑" panose="020B0503020204020204" pitchFamily="34" charset="-122"/>
                <a:cs typeface="Times New Roman" panose="02020603050405020304" charset="0"/>
              </a:rPr>
              <a:t>I also have a recommended scoring system: 1 star (Good) , 2 stars (Very Good) , 3 stars (Exceptional) .You're acting as a scientist. I'll give you a PubMed ID for the paper. First, Please display the title of the paper and search the web site. No abstract is required. Second, please according to my criteria and scoring system for evaluation and scoring the paper; Third, please according to my scoring system for the overall evaluation and scoring of the paper. Pubmed ID:XXXXXXXX</a:t>
            </a:r>
            <a:endParaRPr lang="en-US" altLang="en-US" b="0">
              <a:latin typeface="微软雅黑" panose="020B0503020204020204" pitchFamily="34" charset="-122"/>
              <a:ea typeface="微软雅黑" panose="020B0503020204020204" pitchFamily="34" charset="-122"/>
              <a:cs typeface="Times New Roman" panose="02020603050405020304" charset="0"/>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sp>
        <p:nvSpPr>
          <p:cNvPr id="2" name="文本框 1"/>
          <p:cNvSpPr txBox="1"/>
          <p:nvPr/>
        </p:nvSpPr>
        <p:spPr>
          <a:xfrm>
            <a:off x="462915" y="1532890"/>
            <a:ext cx="6096000" cy="521970"/>
          </a:xfrm>
          <a:prstGeom prst="rect">
            <a:avLst/>
          </a:prstGeom>
          <a:noFill/>
        </p:spPr>
        <p:txBody>
          <a:bodyPr wrap="square" rtlCol="0" anchor="t">
            <a:spAutoFit/>
          </a:bodyPr>
          <a:p>
            <a:r>
              <a:rPr lang="en-US" altLang="en-US" sz="2800">
                <a:latin typeface="微软雅黑" panose="020B0503020204020204" pitchFamily="34" charset="-122"/>
                <a:ea typeface="微软雅黑" panose="020B0503020204020204" pitchFamily="34" charset="-122"/>
                <a:cs typeface="Times New Roman" panose="02020603050405020304" charset="0"/>
                <a:sym typeface="+mn-ea"/>
              </a:rPr>
              <a:t>Prompt</a:t>
            </a:r>
            <a:endParaRPr lang="zh-CN" altLang="en-US" sz="2800">
              <a:latin typeface="微软雅黑" panose="020B0503020204020204" pitchFamily="34" charset="-122"/>
              <a:ea typeface="微软雅黑" panose="020B0503020204020204" pitchFamily="34"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Collect</a:t>
            </a:r>
            <a:r>
              <a:rPr lang="en-US" sz="2800" b="1" dirty="0">
                <a:solidFill>
                  <a:srgbClr val="314D9B"/>
                </a:solidFill>
                <a:latin typeface="黑体" panose="02010609060101010101" pitchFamily="2" charset="-122"/>
                <a:ea typeface="黑体" panose="02010609060101010101" pitchFamily="2" charset="-122"/>
                <a:sym typeface="+mn-ea"/>
              </a:rPr>
              <a:t>ing</a:t>
            </a:r>
            <a:r>
              <a:rPr sz="2800" b="1" dirty="0">
                <a:solidFill>
                  <a:srgbClr val="314D9B"/>
                </a:solidFill>
                <a:latin typeface="黑体" panose="02010609060101010101" pitchFamily="2" charset="-122"/>
                <a:ea typeface="黑体" panose="02010609060101010101" pitchFamily="2" charset="-122"/>
                <a:sym typeface="+mn-ea"/>
              </a:rPr>
              <a:t> Copilot Evaluation Results</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pic>
        <p:nvPicPr>
          <p:cNvPr id="2" name="图片 4" descr="C:/work/中科院/2023/iconference/流程图(1).jpg流程图(1)"/>
          <p:cNvPicPr>
            <a:picLocks noChangeAspect="1"/>
          </p:cNvPicPr>
          <p:nvPr/>
        </p:nvPicPr>
        <p:blipFill>
          <a:blip r:embed="rId1"/>
          <a:srcRect l="27" r="27"/>
          <a:stretch>
            <a:fillRect/>
          </a:stretch>
        </p:blipFill>
        <p:spPr>
          <a:xfrm>
            <a:off x="3732530" y="969645"/>
            <a:ext cx="4287520" cy="4906645"/>
          </a:xfrm>
          <a:prstGeom prst="rect">
            <a:avLst/>
          </a:prstGeom>
        </p:spPr>
      </p:pic>
      <p:sp>
        <p:nvSpPr>
          <p:cNvPr id="102" name="文本框 101"/>
          <p:cNvSpPr txBox="1"/>
          <p:nvPr/>
        </p:nvSpPr>
        <p:spPr>
          <a:xfrm>
            <a:off x="3732530" y="6009005"/>
            <a:ext cx="7460615" cy="368300"/>
          </a:xfrm>
          <a:prstGeom prst="rect">
            <a:avLst/>
          </a:prstGeom>
          <a:noFill/>
          <a:ln w="9525">
            <a:noFill/>
          </a:ln>
        </p:spPr>
        <p:txBody>
          <a:bodyPr wrap="square">
            <a:spAutoFit/>
          </a:bodyPr>
          <a:p>
            <a:pPr indent="0"/>
            <a:r>
              <a:rPr lang="en-US" b="1">
                <a:latin typeface="微软雅黑" panose="020B0503020204020204" pitchFamily="34" charset="-122"/>
                <a:ea typeface="微软雅黑" panose="020B0503020204020204" pitchFamily="34" charset="-122"/>
                <a:cs typeface="Times New Roman" panose="02020603050405020304" charset="0"/>
              </a:rPr>
              <a:t>Figure 1: </a:t>
            </a:r>
            <a:r>
              <a:rPr lang="en-US" b="0">
                <a:latin typeface="微软雅黑" panose="020B0503020204020204" pitchFamily="34" charset="-122"/>
                <a:ea typeface="微软雅黑" panose="020B0503020204020204" pitchFamily="34" charset="-122"/>
                <a:cs typeface="Times New Roman" panose="02020603050405020304" charset="0"/>
              </a:rPr>
              <a:t>Flow chart of collecting Copilot evaluation results.</a:t>
            </a:r>
            <a:endParaRPr lang="en-US" altLang="en-US" b="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Result and Discussion</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grpSp>
        <p:nvGrpSpPr>
          <p:cNvPr id="10" name="组合 9"/>
          <p:cNvGrpSpPr/>
          <p:nvPr/>
        </p:nvGrpSpPr>
        <p:grpSpPr>
          <a:xfrm>
            <a:off x="691515" y="2093595"/>
            <a:ext cx="8049260" cy="4337050"/>
            <a:chOff x="1132" y="915"/>
            <a:chExt cx="17367" cy="9749"/>
          </a:xfrm>
        </p:grpSpPr>
        <p:pic>
          <p:nvPicPr>
            <p:cNvPr id="3" name="图片 2"/>
            <p:cNvPicPr>
              <a:picLocks noChangeAspect="1"/>
            </p:cNvPicPr>
            <p:nvPr>
              <p:custDataLst>
                <p:tags r:id="rId1"/>
              </p:custDataLst>
            </p:nvPr>
          </p:nvPicPr>
          <p:blipFill>
            <a:blip r:embed="rId2"/>
            <a:stretch>
              <a:fillRect/>
            </a:stretch>
          </p:blipFill>
          <p:spPr>
            <a:xfrm>
              <a:off x="1132" y="915"/>
              <a:ext cx="8163" cy="9749"/>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9530" y="915"/>
              <a:ext cx="8969" cy="9749"/>
            </a:xfrm>
            <a:prstGeom prst="rect">
              <a:avLst/>
            </a:prstGeom>
          </p:spPr>
        </p:pic>
      </p:grpSp>
      <p:sp>
        <p:nvSpPr>
          <p:cNvPr id="102" name="文本框 101"/>
          <p:cNvSpPr txBox="1"/>
          <p:nvPr/>
        </p:nvSpPr>
        <p:spPr>
          <a:xfrm>
            <a:off x="454025" y="1201420"/>
            <a:ext cx="12322810" cy="892175"/>
          </a:xfrm>
          <a:prstGeom prst="rect">
            <a:avLst/>
          </a:prstGeom>
          <a:noFill/>
          <a:ln w="9525">
            <a:noFill/>
          </a:ln>
        </p:spPr>
        <p:txBody>
          <a:bodyPr>
            <a:noAutofit/>
          </a:bodyPr>
          <a:p>
            <a:pPr indent="0"/>
            <a:r>
              <a:rPr lang="en-US" sz="2400" b="1">
                <a:latin typeface="微软雅黑" panose="020B0503020204020204" pitchFamily="34" charset="-122"/>
                <a:ea typeface="微软雅黑" panose="020B0503020204020204" pitchFamily="34" charset="-122"/>
                <a:cs typeface="Times New Roman" panose="02020603050405020304" charset="0"/>
              </a:rPr>
              <a:t>RQ1: Can GenAI conduct academic evaluations?</a:t>
            </a:r>
            <a:r>
              <a:rPr lang="en-US" sz="2400" b="0">
                <a:latin typeface="微软雅黑" panose="020B0503020204020204" pitchFamily="34" charset="-122"/>
                <a:ea typeface="微软雅黑" panose="020B0503020204020204" pitchFamily="34" charset="-122"/>
                <a:cs typeface="Times New Roman" panose="02020603050405020304" charset="0"/>
              </a:rPr>
              <a:t>GenAI can conduct academic evaluations and produce readable results in form.</a:t>
            </a:r>
            <a:endParaRPr lang="en-US" altLang="en-US" sz="2400" b="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Result and Discussion</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sp>
        <p:nvSpPr>
          <p:cNvPr id="2" name="文本框 1"/>
          <p:cNvSpPr txBox="1"/>
          <p:nvPr/>
        </p:nvSpPr>
        <p:spPr>
          <a:xfrm>
            <a:off x="528320" y="1188085"/>
            <a:ext cx="11849735" cy="1198880"/>
          </a:xfrm>
          <a:prstGeom prst="rect">
            <a:avLst/>
          </a:prstGeom>
          <a:noFill/>
          <a:ln w="9525">
            <a:noFill/>
          </a:ln>
        </p:spPr>
        <p:txBody>
          <a:bodyPr wrap="square">
            <a:spAutoFit/>
          </a:bodyPr>
          <a:p>
            <a:pPr indent="0"/>
            <a:r>
              <a:rPr lang="en-US" sz="2400" b="1">
                <a:latin typeface="微软雅黑" panose="020B0503020204020204" pitchFamily="34" charset="-122"/>
                <a:ea typeface="微软雅黑" panose="020B0503020204020204" pitchFamily="34" charset="-122"/>
                <a:cs typeface="Times New Roman" panose="02020603050405020304" charset="0"/>
              </a:rPr>
              <a:t>RQ2: What differences exist between the scoring results of </a:t>
            </a:r>
            <a:br>
              <a:rPr lang="en-US" sz="2400" b="1">
                <a:latin typeface="微软雅黑" panose="020B0503020204020204" pitchFamily="34" charset="-122"/>
                <a:ea typeface="微软雅黑" panose="020B0503020204020204" pitchFamily="34" charset="-122"/>
                <a:cs typeface="Times New Roman" panose="02020603050405020304" charset="0"/>
              </a:rPr>
            </a:br>
            <a:r>
              <a:rPr lang="en-US" sz="2400" b="1">
                <a:latin typeface="微软雅黑" panose="020B0503020204020204" pitchFamily="34" charset="-122"/>
                <a:ea typeface="微软雅黑" panose="020B0503020204020204" pitchFamily="34" charset="-122"/>
                <a:cs typeface="Times New Roman" panose="02020603050405020304" charset="0"/>
              </a:rPr>
              <a:t>         GenAI and human experts?</a:t>
            </a:r>
            <a:endParaRPr lang="en-US" sz="2400" b="1">
              <a:latin typeface="微软雅黑" panose="020B0503020204020204" pitchFamily="34" charset="-122"/>
              <a:ea typeface="微软雅黑" panose="020B0503020204020204" pitchFamily="34" charset="-122"/>
              <a:cs typeface="Times New Roman" panose="02020603050405020304" charset="0"/>
            </a:endParaRPr>
          </a:p>
          <a:p>
            <a:pPr indent="0"/>
            <a:endParaRPr lang="en-US" altLang="en-US" sz="2400" b="1">
              <a:latin typeface="微软雅黑" panose="020B0503020204020204" pitchFamily="34" charset="-122"/>
              <a:ea typeface="微软雅黑" panose="020B0503020204020204" pitchFamily="34" charset="-122"/>
              <a:cs typeface="Times New Roman" panose="02020603050405020304" charset="0"/>
            </a:endParaRPr>
          </a:p>
        </p:txBody>
      </p:sp>
      <p:pic>
        <p:nvPicPr>
          <p:cNvPr id="5" name="图片 1"/>
          <p:cNvPicPr>
            <a:picLocks noChangeAspect="1"/>
          </p:cNvPicPr>
          <p:nvPr/>
        </p:nvPicPr>
        <p:blipFill>
          <a:blip r:embed="rId1" cstate="print">
            <a:extLst>
              <a:ext uri="{28A0092B-C50C-407E-A947-70E740481C1C}">
                <a14:useLocalDpi xmlns:a14="http://schemas.microsoft.com/office/drawing/2010/main" val="0"/>
              </a:ext>
            </a:extLst>
          </a:blip>
          <a:srcRect t="10867" b="10867"/>
          <a:stretch>
            <a:fillRect/>
          </a:stretch>
        </p:blipFill>
        <p:spPr>
          <a:xfrm>
            <a:off x="688340" y="2240280"/>
            <a:ext cx="5066665" cy="3263265"/>
          </a:xfrm>
          <a:prstGeom prst="rect">
            <a:avLst/>
          </a:prstGeom>
        </p:spPr>
      </p:pic>
      <p:pic>
        <p:nvPicPr>
          <p:cNvPr id="8" name="图片 6"/>
          <p:cNvPicPr>
            <a:picLocks noChangeAspect="1"/>
          </p:cNvPicPr>
          <p:nvPr/>
        </p:nvPicPr>
        <p:blipFill>
          <a:blip r:embed="rId2">
            <a:extLst>
              <a:ext uri="{28A0092B-C50C-407E-A947-70E740481C1C}">
                <a14:useLocalDpi xmlns:a14="http://schemas.microsoft.com/office/drawing/2010/main" val="0"/>
              </a:ext>
            </a:extLst>
          </a:blip>
          <a:srcRect t="1313" b="1313"/>
          <a:stretch>
            <a:fillRect/>
          </a:stretch>
        </p:blipFill>
        <p:spPr>
          <a:xfrm>
            <a:off x="6043295" y="2310130"/>
            <a:ext cx="5457825" cy="3193415"/>
          </a:xfrm>
          <a:prstGeom prst="rect">
            <a:avLst/>
          </a:prstGeom>
        </p:spPr>
      </p:pic>
      <p:sp>
        <p:nvSpPr>
          <p:cNvPr id="11" name="文本框 10"/>
          <p:cNvSpPr txBox="1"/>
          <p:nvPr/>
        </p:nvSpPr>
        <p:spPr>
          <a:xfrm>
            <a:off x="675005" y="5503545"/>
            <a:ext cx="5080000" cy="368300"/>
          </a:xfrm>
          <a:prstGeom prst="rect">
            <a:avLst/>
          </a:prstGeom>
          <a:noFill/>
          <a:ln w="9525">
            <a:noFill/>
          </a:ln>
        </p:spPr>
        <p:txBody>
          <a:bodyPr>
            <a:spAutoFit/>
          </a:bodyPr>
          <a:p>
            <a:pPr indent="0"/>
            <a:r>
              <a:rPr lang="en-US" b="1">
                <a:latin typeface="Times New Roman" panose="02020603050405020304" charset="0"/>
                <a:ea typeface="宋体" panose="02010600030101010101" pitchFamily="2" charset="-122"/>
              </a:rPr>
              <a:t>Figure 2: </a:t>
            </a:r>
            <a:r>
              <a:rPr lang="en-US" b="0">
                <a:latin typeface="Times New Roman" panose="02020603050405020304" charset="0"/>
                <a:ea typeface="宋体" panose="02010600030101010101" pitchFamily="2" charset="-122"/>
              </a:rPr>
              <a:t>Scoring ratio between Copilot and expert.</a:t>
            </a:r>
            <a:endParaRPr lang="en-US" altLang="en-US" b="0">
              <a:latin typeface="Times New Roman" panose="02020603050405020304" charset="0"/>
              <a:ea typeface="宋体" panose="02010600030101010101" pitchFamily="2" charset="-122"/>
            </a:endParaRPr>
          </a:p>
        </p:txBody>
      </p:sp>
      <p:sp>
        <p:nvSpPr>
          <p:cNvPr id="12" name="文本框 11"/>
          <p:cNvSpPr txBox="1"/>
          <p:nvPr/>
        </p:nvSpPr>
        <p:spPr>
          <a:xfrm>
            <a:off x="6043295" y="5503545"/>
            <a:ext cx="5990590" cy="368300"/>
          </a:xfrm>
          <a:prstGeom prst="rect">
            <a:avLst/>
          </a:prstGeom>
          <a:noFill/>
          <a:ln w="9525">
            <a:noFill/>
          </a:ln>
        </p:spPr>
        <p:txBody>
          <a:bodyPr wrap="square">
            <a:spAutoFit/>
          </a:bodyPr>
          <a:p>
            <a:pPr indent="0"/>
            <a:r>
              <a:rPr lang="en-US" b="1">
                <a:latin typeface="Libertinus Serif" charset="0"/>
                <a:cs typeface="Times New Roman" panose="02020603050405020304" charset="0"/>
              </a:rPr>
              <a:t>Figure 3:</a:t>
            </a:r>
            <a:r>
              <a:rPr lang="en-US" b="0">
                <a:latin typeface="Libertinus Serif" charset="0"/>
                <a:cs typeface="Times New Roman" panose="02020603050405020304" charset="0"/>
              </a:rPr>
              <a:t> Scoring box plot between Copilot and expert.</a:t>
            </a:r>
            <a:endParaRPr lang="en-US" altLang="en-US" b="0">
              <a:latin typeface="Libertinus Serif"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Result and Discussion</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pic>
        <p:nvPicPr>
          <p:cNvPr id="8" name="图片 8"/>
          <p:cNvPicPr>
            <a:picLocks noChangeAspect="1"/>
          </p:cNvPicPr>
          <p:nvPr/>
        </p:nvPicPr>
        <p:blipFill>
          <a:blip r:embed="rId1" cstate="print">
            <a:extLst>
              <a:ext uri="{28A0092B-C50C-407E-A947-70E740481C1C}">
                <a14:useLocalDpi xmlns:a14="http://schemas.microsoft.com/office/drawing/2010/main" val="0"/>
              </a:ext>
            </a:extLst>
          </a:blip>
          <a:srcRect l="10056" t="3973" r="10415" b="5396"/>
          <a:stretch>
            <a:fillRect/>
          </a:stretch>
        </p:blipFill>
        <p:spPr>
          <a:xfrm>
            <a:off x="3366770" y="1440180"/>
            <a:ext cx="4064000" cy="3813810"/>
          </a:xfrm>
          <a:prstGeom prst="rect">
            <a:avLst/>
          </a:prstGeom>
          <a:ln>
            <a:noFill/>
          </a:ln>
        </p:spPr>
      </p:pic>
      <p:sp>
        <p:nvSpPr>
          <p:cNvPr id="2" name="文本框 1"/>
          <p:cNvSpPr txBox="1"/>
          <p:nvPr/>
        </p:nvSpPr>
        <p:spPr>
          <a:xfrm>
            <a:off x="3366770" y="5390515"/>
            <a:ext cx="4064000" cy="645160"/>
          </a:xfrm>
          <a:prstGeom prst="rect">
            <a:avLst/>
          </a:prstGeom>
          <a:noFill/>
          <a:ln w="9525">
            <a:noFill/>
          </a:ln>
        </p:spPr>
        <p:txBody>
          <a:bodyPr wrap="square">
            <a:spAutoFit/>
          </a:bodyPr>
          <a:p>
            <a:pPr indent="0"/>
            <a:r>
              <a:rPr lang="en-US" b="1">
                <a:latin typeface="Libertinus Serif" charset="0"/>
                <a:cs typeface="Times New Roman" panose="02020603050405020304" charset="0"/>
              </a:rPr>
              <a:t>Figure 4:</a:t>
            </a:r>
            <a:r>
              <a:rPr lang="en-US" b="0">
                <a:latin typeface="Libertinus Serif" charset="0"/>
                <a:cs typeface="Times New Roman" panose="02020603050405020304" charset="0"/>
              </a:rPr>
              <a:t> The source of score differences between Copilot and expert.</a:t>
            </a:r>
            <a:endParaRPr lang="en-US" altLang="en-US" b="0">
              <a:latin typeface="Libertinus Serif"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Result and Discussion</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sp>
        <p:nvSpPr>
          <p:cNvPr id="100" name="文本框 99"/>
          <p:cNvSpPr txBox="1"/>
          <p:nvPr/>
        </p:nvSpPr>
        <p:spPr>
          <a:xfrm>
            <a:off x="462915" y="1283335"/>
            <a:ext cx="8285480" cy="829945"/>
          </a:xfrm>
          <a:prstGeom prst="rect">
            <a:avLst/>
          </a:prstGeom>
          <a:noFill/>
          <a:ln w="9525">
            <a:noFill/>
          </a:ln>
        </p:spPr>
        <p:txBody>
          <a:bodyPr wrap="square">
            <a:spAutoFit/>
          </a:bodyPr>
          <a:p>
            <a:pPr indent="0"/>
            <a:r>
              <a:rPr lang="en-US" sz="2400" b="1">
                <a:latin typeface="微软雅黑" panose="020B0503020204020204" pitchFamily="34" charset="-122"/>
                <a:ea typeface="微软雅黑" panose="020B0503020204020204" pitchFamily="34" charset="-122"/>
                <a:cs typeface="Times New Roman" panose="02020603050405020304" charset="0"/>
              </a:rPr>
              <a:t>RQ3: What differences exist between the evaluation text features of GenAI and human experts?</a:t>
            </a:r>
            <a:endParaRPr lang="en-US" altLang="en-US" sz="2400" b="1">
              <a:latin typeface="微软雅黑" panose="020B0503020204020204" pitchFamily="34" charset="-122"/>
              <a:ea typeface="微软雅黑" panose="020B0503020204020204" pitchFamily="34" charset="-122"/>
              <a:cs typeface="Times New Roman" panose="02020603050405020304" charset="0"/>
            </a:endParaRPr>
          </a:p>
        </p:txBody>
      </p:sp>
      <p:sp>
        <p:nvSpPr>
          <p:cNvPr id="101" name="文本框 100"/>
          <p:cNvSpPr txBox="1"/>
          <p:nvPr/>
        </p:nvSpPr>
        <p:spPr>
          <a:xfrm>
            <a:off x="1900555" y="5114290"/>
            <a:ext cx="5080000" cy="645160"/>
          </a:xfrm>
          <a:prstGeom prst="rect">
            <a:avLst/>
          </a:prstGeom>
          <a:noFill/>
          <a:ln w="9525">
            <a:noFill/>
          </a:ln>
        </p:spPr>
        <p:txBody>
          <a:bodyPr>
            <a:spAutoFit/>
          </a:bodyPr>
          <a:p>
            <a:pPr indent="0"/>
            <a:r>
              <a:rPr lang="en-US" b="1">
                <a:latin typeface="Libertinus Serif" charset="0"/>
                <a:cs typeface="Times New Roman" panose="02020603050405020304" charset="0"/>
              </a:rPr>
              <a:t>Figure 5:</a:t>
            </a:r>
            <a:r>
              <a:rPr lang="en-US" b="0">
                <a:latin typeface="Libertinus Serif" charset="0"/>
                <a:cs typeface="Times New Roman" panose="02020603050405020304" charset="0"/>
              </a:rPr>
              <a:t> The number of sentences and the average sentence length between Copilot and expert.</a:t>
            </a:r>
            <a:endParaRPr lang="en-US" altLang="en-US" b="0">
              <a:latin typeface="Libertinus Serif" charset="0"/>
              <a:cs typeface="Times New Roman" panose="02020603050405020304" charset="0"/>
            </a:endParaRPr>
          </a:p>
        </p:txBody>
      </p:sp>
      <p:pic>
        <p:nvPicPr>
          <p:cNvPr id="9" name="图片 9"/>
          <p:cNvPicPr>
            <a:picLocks noChangeAspect="1"/>
          </p:cNvPicPr>
          <p:nvPr/>
        </p:nvPicPr>
        <p:blipFill>
          <a:blip r:embed="rId1" cstate="print">
            <a:extLst>
              <a:ext uri="{28A0092B-C50C-407E-A947-70E740481C1C}">
                <a14:useLocalDpi xmlns:a14="http://schemas.microsoft.com/office/drawing/2010/main" val="0"/>
              </a:ext>
            </a:extLst>
          </a:blip>
          <a:srcRect l="13" r="13"/>
          <a:stretch>
            <a:fillRect/>
          </a:stretch>
        </p:blipFill>
        <p:spPr>
          <a:xfrm>
            <a:off x="1900555" y="2426970"/>
            <a:ext cx="8192770" cy="26873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sym typeface="+mn-ea"/>
              </a:rPr>
              <a:t>Result and Discussion</a:t>
            </a:r>
            <a:endParaRPr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sp>
        <p:nvSpPr>
          <p:cNvPr id="100" name="文本框 99"/>
          <p:cNvSpPr txBox="1"/>
          <p:nvPr/>
        </p:nvSpPr>
        <p:spPr>
          <a:xfrm>
            <a:off x="462915" y="1096645"/>
            <a:ext cx="8362315" cy="829945"/>
          </a:xfrm>
          <a:prstGeom prst="rect">
            <a:avLst/>
          </a:prstGeom>
          <a:noFill/>
          <a:ln w="9525">
            <a:noFill/>
          </a:ln>
        </p:spPr>
        <p:txBody>
          <a:bodyPr wrap="square">
            <a:spAutoFit/>
          </a:bodyPr>
          <a:p>
            <a:pPr indent="0"/>
            <a:r>
              <a:rPr lang="en-US" sz="2400" b="1">
                <a:latin typeface="微软雅黑" panose="020B0503020204020204" pitchFamily="34" charset="-122"/>
                <a:ea typeface="微软雅黑" panose="020B0503020204020204" pitchFamily="34" charset="-122"/>
                <a:cs typeface="Times New Roman" panose="02020603050405020304" charset="0"/>
              </a:rPr>
              <a:t>RQ3: What differences exist between the evaluation text features of GenAI and human experts?</a:t>
            </a:r>
            <a:endParaRPr lang="en-US" altLang="en-US" sz="2400" b="1">
              <a:latin typeface="微软雅黑" panose="020B0503020204020204" pitchFamily="34" charset="-122"/>
              <a:ea typeface="微软雅黑" panose="020B0503020204020204" pitchFamily="34" charset="-122"/>
              <a:cs typeface="Times New Roman" panose="02020603050405020304" charset="0"/>
            </a:endParaRPr>
          </a:p>
        </p:txBody>
      </p:sp>
      <p:pic>
        <p:nvPicPr>
          <p:cNvPr id="11" name="图片 11" descr="C:/work/中科院/2023/iconference/词性分布-copilot.png词性分布-copilot"/>
          <p:cNvPicPr>
            <a:picLocks noChangeAspect="1"/>
          </p:cNvPicPr>
          <p:nvPr/>
        </p:nvPicPr>
        <p:blipFill>
          <a:blip r:embed="rId1"/>
          <a:srcRect l="62" r="62"/>
          <a:stretch>
            <a:fillRect/>
          </a:stretch>
        </p:blipFill>
        <p:spPr>
          <a:xfrm>
            <a:off x="462915" y="1965325"/>
            <a:ext cx="5560695" cy="3714750"/>
          </a:xfrm>
          <a:prstGeom prst="rect">
            <a:avLst/>
          </a:prstGeom>
        </p:spPr>
      </p:pic>
      <p:sp>
        <p:nvSpPr>
          <p:cNvPr id="2" name="文本框 1"/>
          <p:cNvSpPr txBox="1"/>
          <p:nvPr/>
        </p:nvSpPr>
        <p:spPr>
          <a:xfrm>
            <a:off x="462915" y="5716905"/>
            <a:ext cx="5080000" cy="645160"/>
          </a:xfrm>
          <a:prstGeom prst="rect">
            <a:avLst/>
          </a:prstGeom>
          <a:noFill/>
          <a:ln w="9525">
            <a:noFill/>
          </a:ln>
        </p:spPr>
        <p:txBody>
          <a:bodyPr>
            <a:spAutoFit/>
          </a:bodyPr>
          <a:p>
            <a:pPr indent="0"/>
            <a:r>
              <a:rPr lang="en-US" b="1">
                <a:latin typeface="Libertinus Serif" charset="0"/>
                <a:cs typeface="Times New Roman" panose="02020603050405020304" charset="0"/>
              </a:rPr>
              <a:t>Figure 6:</a:t>
            </a:r>
            <a:r>
              <a:rPr lang="en-US" b="0">
                <a:latin typeface="Libertinus Serif" charset="0"/>
                <a:cs typeface="Times New Roman" panose="02020603050405020304" charset="0"/>
              </a:rPr>
              <a:t> The proportion of word types between Copilot and expert.</a:t>
            </a:r>
            <a:endParaRPr lang="en-US" altLang="en-US" b="0">
              <a:latin typeface="Libertinus Serif" charset="0"/>
              <a:cs typeface="Times New Roman" panose="02020603050405020304" charset="0"/>
            </a:endParaRPr>
          </a:p>
        </p:txBody>
      </p:sp>
      <p:graphicFrame>
        <p:nvGraphicFramePr>
          <p:cNvPr id="3" name="表格 2"/>
          <p:cNvGraphicFramePr/>
          <p:nvPr>
            <p:custDataLst>
              <p:tags r:id="rId2"/>
            </p:custDataLst>
          </p:nvPr>
        </p:nvGraphicFramePr>
        <p:xfrm>
          <a:off x="6407150" y="2569845"/>
          <a:ext cx="5480685" cy="3393440"/>
        </p:xfrm>
        <a:graphic>
          <a:graphicData uri="http://schemas.openxmlformats.org/drawingml/2006/table">
            <a:tbl>
              <a:tblPr/>
              <a:tblGrid>
                <a:gridCol w="1724025"/>
                <a:gridCol w="1163955"/>
                <a:gridCol w="1384300"/>
                <a:gridCol w="1208405"/>
              </a:tblGrid>
              <a:tr h="284480">
                <a:tc>
                  <a:txBody>
                    <a:bodyPr/>
                    <a:p>
                      <a:pPr indent="0" algn="ctr">
                        <a:buNone/>
                      </a:pPr>
                      <a:r>
                        <a:rPr lang="en-US" sz="1600" b="0">
                          <a:latin typeface="微软雅黑" panose="020B0503020204020204" pitchFamily="34" charset="-122"/>
                          <a:ea typeface="微软雅黑" panose="020B0503020204020204" pitchFamily="34" charset="-122"/>
                          <a:cs typeface="Corbel Light" panose="020B0303020204020204" charset="0"/>
                        </a:rPr>
                        <a:t>Word (Copilot)</a:t>
                      </a:r>
                      <a:endParaRPr lang="en-US" altLang="en-US" sz="16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微软雅黑" panose="020B0503020204020204" pitchFamily="34" charset="-122"/>
                          <a:ea typeface="微软雅黑" panose="020B0503020204020204" pitchFamily="34" charset="-122"/>
                          <a:cs typeface="Corbel Light" panose="020B0303020204020204" charset="0"/>
                        </a:rPr>
                        <a:t>Counts</a:t>
                      </a:r>
                      <a:endParaRPr lang="en-US" altLang="en-US" sz="16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微软雅黑" panose="020B0503020204020204" pitchFamily="34" charset="-122"/>
                          <a:ea typeface="微软雅黑" panose="020B0503020204020204" pitchFamily="34" charset="-122"/>
                          <a:cs typeface="Corbel Light" panose="020B0303020204020204" charset="0"/>
                        </a:rPr>
                        <a:t>Word (Expert)</a:t>
                      </a:r>
                      <a:endParaRPr lang="en-US" altLang="en-US" sz="16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微软雅黑" panose="020B0503020204020204" pitchFamily="34" charset="-122"/>
                          <a:ea typeface="微软雅黑" panose="020B0503020204020204" pitchFamily="34" charset="-122"/>
                          <a:cs typeface="Corbel Light" panose="020B0303020204020204" charset="0"/>
                        </a:rPr>
                        <a:t>Counts</a:t>
                      </a:r>
                      <a:endParaRPr lang="en-US" altLang="en-US" sz="16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w="28575"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paper</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190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2539</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190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rPr>
                        <a:t>cell</a:t>
                      </a:r>
                      <a:endParaRPr lang="en-US" alt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w="190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1091</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w="19050" cap="flat" cmpd="sng">
                      <a:solidFill>
                        <a:srgbClr val="000000"/>
                      </a:solidFill>
                      <a:prstDash val="solid"/>
                      <a:headEnd type="none" w="med" len="med"/>
                      <a:tailEnd type="none" w="med" len="med"/>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research</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749</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rPr>
                        <a:t>protein</a:t>
                      </a:r>
                      <a:endParaRPr lang="en-US" alt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697</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novel</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677</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study</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481</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report</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560</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author</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436</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provide</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461</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rPr>
                        <a:t>cancer</a:t>
                      </a:r>
                      <a:endParaRPr lang="en-US" alt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309</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high</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444</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bind</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295</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field</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421</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rPr>
                        <a:t>gene</a:t>
                      </a:r>
                      <a:endParaRPr lang="en-US" alt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285</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implication</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394</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rPr>
                        <a:t>expression</a:t>
                      </a:r>
                      <a:endParaRPr lang="en-US" altLang="en-US" sz="1800" b="0">
                        <a:solidFill>
                          <a:schemeClr val="accent1">
                            <a:lumMod val="75000"/>
                          </a:schemeClr>
                        </a:solidFill>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244</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cell</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354</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increase</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243</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cap="flat">
                      <a:noFill/>
                    </a:lnB>
                    <a:lnTlToBr>
                      <a:noFill/>
                    </a:lnTlToBr>
                    <a:lnBlToTr>
                      <a:noFill/>
                    </a:lnBlToTr>
                    <a:noFill/>
                  </a:tcPr>
                </a:tc>
              </a:tr>
              <a:tr h="284480">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significant</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335</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role</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a:noFill/>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微软雅黑" panose="020B0503020204020204" pitchFamily="34" charset="-122"/>
                          <a:ea typeface="微软雅黑" panose="020B0503020204020204" pitchFamily="34" charset="-122"/>
                          <a:cs typeface="Corbel Light" panose="020B0303020204020204" charset="0"/>
                        </a:rPr>
                        <a:t>240</a:t>
                      </a:r>
                      <a:endParaRPr lang="en-US" altLang="en-US" sz="1800" b="0">
                        <a:latin typeface="微软雅黑" panose="020B0503020204020204" pitchFamily="34" charset="-122"/>
                        <a:ea typeface="微软雅黑" panose="020B0503020204020204" pitchFamily="34" charset="-122"/>
                        <a:cs typeface="Corbel Light" panose="020B0303020204020204" charset="0"/>
                      </a:endParaRPr>
                    </a:p>
                  </a:txBody>
                  <a:tcPr marL="36194" marR="36194" marT="0" marB="0" vert="horz" anchor="ctr" anchorCtr="0">
                    <a:lnL>
                      <a:noFill/>
                    </a:lnL>
                    <a:lnR cap="flat">
                      <a:noFill/>
                    </a:lnR>
                    <a:lnT cap="flat">
                      <a:noFill/>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407150" y="1800860"/>
            <a:ext cx="5080000" cy="645160"/>
          </a:xfrm>
          <a:prstGeom prst="rect">
            <a:avLst/>
          </a:prstGeom>
          <a:noFill/>
          <a:ln w="9525">
            <a:noFill/>
          </a:ln>
        </p:spPr>
        <p:txBody>
          <a:bodyPr>
            <a:spAutoFit/>
          </a:bodyPr>
          <a:p>
            <a:pPr indent="0"/>
            <a:r>
              <a:rPr lang="en-US" b="1">
                <a:latin typeface="Libertinus Serif" charset="0"/>
                <a:cs typeface="Times New Roman" panose="02020603050405020304" charset="0"/>
              </a:rPr>
              <a:t>Table 1</a:t>
            </a:r>
            <a:r>
              <a:rPr lang="en-US" b="0">
                <a:latin typeface="Libertinus Serif" charset="0"/>
                <a:cs typeface="Times New Roman" panose="02020603050405020304" charset="0"/>
              </a:rPr>
              <a:t>Word counts between Copilot and expert</a:t>
            </a:r>
            <a:endParaRPr lang="en-US" altLang="en-US" b="0">
              <a:latin typeface="Libertinus Serif"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sz="2800" b="1" dirty="0">
                <a:solidFill>
                  <a:srgbClr val="314D9B"/>
                </a:solidFill>
                <a:latin typeface="黑体" panose="02010609060101010101" pitchFamily="2" charset="-122"/>
                <a:ea typeface="黑体" panose="02010609060101010101" pitchFamily="2" charset="-122"/>
                <a:sym typeface="+mn-ea"/>
              </a:rPr>
              <a:t>Conclusion</a:t>
            </a:r>
            <a:endParaRPr lang="en-US" sz="2800" b="1" dirty="0">
              <a:solidFill>
                <a:srgbClr val="314D9B"/>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1090295" y="1283335"/>
            <a:ext cx="4064000" cy="368300"/>
          </a:xfrm>
          <a:prstGeom prst="rect">
            <a:avLst/>
          </a:prstGeom>
          <a:noFill/>
        </p:spPr>
        <p:txBody>
          <a:bodyPr wrap="square" rtlCol="0">
            <a:spAutoFit/>
          </a:bodyPr>
          <a:p>
            <a:endParaRPr lang="zh-CN" altLang="en-US"/>
          </a:p>
        </p:txBody>
      </p:sp>
      <p:sp>
        <p:nvSpPr>
          <p:cNvPr id="3" name="文本框 2"/>
          <p:cNvSpPr txBox="1"/>
          <p:nvPr/>
        </p:nvSpPr>
        <p:spPr>
          <a:xfrm>
            <a:off x="462915" y="1835150"/>
            <a:ext cx="10434320" cy="4154170"/>
          </a:xfrm>
          <a:prstGeom prst="rect">
            <a:avLst/>
          </a:prstGeom>
          <a:noFill/>
          <a:ln w="9525">
            <a:noFill/>
          </a:ln>
        </p:spPr>
        <p:txBody>
          <a:bodyPr wrap="square">
            <a:spAutoFit/>
          </a:bodyPr>
          <a:p>
            <a:pPr marL="457200" indent="-457200">
              <a:buAutoNum type="arabicPeriod"/>
            </a:pPr>
            <a:r>
              <a:rPr lang="en-US" sz="2400" b="0">
                <a:latin typeface="微软雅黑" panose="020B0503020204020204" pitchFamily="34" charset="-122"/>
                <a:ea typeface="微软雅黑" panose="020B0503020204020204" pitchFamily="34" charset="-122"/>
                <a:cs typeface="Times New Roman" panose="02020603050405020304" charset="0"/>
              </a:rPr>
              <a:t>Copilot can score and evaluate under specific prompts. </a:t>
            </a:r>
            <a:endParaRPr lang="en-US" sz="2400" b="0">
              <a:latin typeface="微软雅黑" panose="020B0503020204020204" pitchFamily="34" charset="-122"/>
              <a:ea typeface="微软雅黑" panose="020B0503020204020204" pitchFamily="34" charset="-122"/>
              <a:cs typeface="Times New Roman" panose="02020603050405020304" charset="0"/>
            </a:endParaRPr>
          </a:p>
          <a:p>
            <a:pPr marL="457200" indent="-457200">
              <a:buAutoNum type="arabicPeriod"/>
            </a:pPr>
            <a:endParaRPr lang="en-US" sz="2400" b="0">
              <a:latin typeface="微软雅黑" panose="020B0503020204020204" pitchFamily="34" charset="-122"/>
              <a:ea typeface="微软雅黑" panose="020B0503020204020204" pitchFamily="34" charset="-122"/>
              <a:cs typeface="Times New Roman" panose="02020603050405020304" charset="0"/>
            </a:endParaRPr>
          </a:p>
          <a:p>
            <a:pPr marL="457200" indent="-457200">
              <a:buAutoNum type="arabicPeriod"/>
            </a:pPr>
            <a:r>
              <a:rPr lang="en-US" sz="2400" b="0">
                <a:latin typeface="微软雅黑" panose="020B0503020204020204" pitchFamily="34" charset="-122"/>
                <a:ea typeface="微软雅黑" panose="020B0503020204020204" pitchFamily="34" charset="-122"/>
                <a:cs typeface="Times New Roman" panose="02020603050405020304" charset="0"/>
              </a:rPr>
              <a:t>There is a significant difference in the scoring patterns between Copilot and experts: the former tends to give higher star, but the high proportion of 3-star reveals that </a:t>
            </a:r>
            <a:r>
              <a:rPr lang="en-US" sz="2400" b="0">
                <a:solidFill>
                  <a:srgbClr val="314D9B"/>
                </a:solidFill>
                <a:latin typeface="微软雅黑" panose="020B0503020204020204" pitchFamily="34" charset="-122"/>
                <a:ea typeface="微软雅黑" panose="020B0503020204020204" pitchFamily="34" charset="-122"/>
                <a:cs typeface="Times New Roman" panose="02020603050405020304" charset="0"/>
              </a:rPr>
              <a:t>it</a:t>
            </a:r>
            <a:r>
              <a:rPr lang="en-US" sz="2400" b="0">
                <a:latin typeface="微软雅黑" panose="020B0503020204020204" pitchFamily="34" charset="-122"/>
                <a:ea typeface="微软雅黑" panose="020B0503020204020204" pitchFamily="34" charset="-122"/>
                <a:cs typeface="Times New Roman" panose="02020603050405020304" charset="0"/>
              </a:rPr>
              <a:t> </a:t>
            </a:r>
            <a:r>
              <a:rPr lang="en-US" sz="2400" b="0">
                <a:solidFill>
                  <a:srgbClr val="314D9B"/>
                </a:solidFill>
                <a:latin typeface="微软雅黑" panose="020B0503020204020204" pitchFamily="34" charset="-122"/>
                <a:ea typeface="微软雅黑" panose="020B0503020204020204" pitchFamily="34" charset="-122"/>
                <a:cs typeface="Times New Roman" panose="02020603050405020304" charset="0"/>
              </a:rPr>
              <a:t>does not have enough ability to judge the actual value of the paper</a:t>
            </a:r>
            <a:r>
              <a:rPr lang="en-US" sz="2400" b="0">
                <a:latin typeface="微软雅黑" panose="020B0503020204020204" pitchFamily="34" charset="-122"/>
                <a:ea typeface="微软雅黑" panose="020B0503020204020204" pitchFamily="34" charset="-122"/>
                <a:cs typeface="Times New Roman" panose="02020603050405020304" charset="0"/>
              </a:rPr>
              <a:t>. </a:t>
            </a:r>
            <a:endParaRPr lang="en-US" sz="2400" b="0">
              <a:latin typeface="微软雅黑" panose="020B0503020204020204" pitchFamily="34" charset="-122"/>
              <a:ea typeface="微软雅黑" panose="020B0503020204020204" pitchFamily="34" charset="-122"/>
              <a:cs typeface="Times New Roman" panose="02020603050405020304" charset="0"/>
            </a:endParaRPr>
          </a:p>
          <a:p>
            <a:pPr marL="457200" indent="-457200">
              <a:buAutoNum type="arabicPeriod"/>
            </a:pPr>
            <a:endParaRPr lang="en-US" sz="2400" b="0">
              <a:latin typeface="微软雅黑" panose="020B0503020204020204" pitchFamily="34" charset="-122"/>
              <a:ea typeface="微软雅黑" panose="020B0503020204020204" pitchFamily="34" charset="-122"/>
              <a:cs typeface="Times New Roman" panose="02020603050405020304" charset="0"/>
            </a:endParaRPr>
          </a:p>
          <a:p>
            <a:pPr marL="457200" indent="-457200">
              <a:buAutoNum type="arabicPeriod"/>
            </a:pPr>
            <a:r>
              <a:rPr lang="en-US" sz="2400" b="0">
                <a:latin typeface="微软雅黑" panose="020B0503020204020204" pitchFamily="34" charset="-122"/>
                <a:ea typeface="微软雅黑" panose="020B0503020204020204" pitchFamily="34" charset="-122"/>
                <a:cs typeface="Times New Roman" panose="02020603050405020304" charset="0"/>
              </a:rPr>
              <a:t>Copilot’s shorter sentences and generic wording indicate that its evaluation is only </a:t>
            </a:r>
            <a:r>
              <a:rPr lang="en-US" sz="2400" b="0">
                <a:solidFill>
                  <a:srgbClr val="314D9B"/>
                </a:solidFill>
                <a:latin typeface="微软雅黑" panose="020B0503020204020204" pitchFamily="34" charset="-122"/>
                <a:ea typeface="微软雅黑" panose="020B0503020204020204" pitchFamily="34" charset="-122"/>
                <a:cs typeface="Times New Roman" panose="02020603050405020304" charset="0"/>
              </a:rPr>
              <a:t>at the stage of imitating</a:t>
            </a:r>
            <a:r>
              <a:rPr lang="en-US" sz="2400" b="0">
                <a:latin typeface="微软雅黑" panose="020B0503020204020204" pitchFamily="34" charset="-122"/>
                <a:ea typeface="微软雅黑" panose="020B0503020204020204" pitchFamily="34" charset="-122"/>
                <a:cs typeface="Times New Roman" panose="02020603050405020304" charset="0"/>
              </a:rPr>
              <a:t> the features of the evaluation text, and it cannot yet carry out substantive evaluations of the originality, accuracy, and other core elements of the paper.</a:t>
            </a:r>
            <a:endParaRPr lang="en-US" altLang="en-US" sz="2400" b="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zh-CN" altLang="en-US" sz="2800" b="1" dirty="0">
                <a:solidFill>
                  <a:srgbClr val="314D9B"/>
                </a:solidFill>
                <a:latin typeface="黑体" panose="02010609060101010101" pitchFamily="2" charset="-122"/>
                <a:ea typeface="黑体" panose="02010609060101010101" pitchFamily="2" charset="-122"/>
              </a:rPr>
              <a:t>Generative AI</a:t>
            </a:r>
            <a:endParaRPr lang="zh-CN" altLang="en-US" sz="2800" b="1" dirty="0">
              <a:solidFill>
                <a:srgbClr val="314D9B"/>
              </a:solidFill>
              <a:latin typeface="黑体" panose="02010609060101010101" pitchFamily="2" charset="-122"/>
              <a:ea typeface="黑体" panose="02010609060101010101" pitchFamily="2" charset="-122"/>
            </a:endParaRPr>
          </a:p>
        </p:txBody>
      </p:sp>
      <p:sp>
        <p:nvSpPr>
          <p:cNvPr id="6" name="文本框 5"/>
          <p:cNvSpPr txBox="1"/>
          <p:nvPr/>
        </p:nvSpPr>
        <p:spPr>
          <a:xfrm>
            <a:off x="393065" y="1253490"/>
            <a:ext cx="11588115" cy="829945"/>
          </a:xfrm>
          <a:prstGeom prst="rect">
            <a:avLst/>
          </a:prstGeom>
          <a:noFill/>
        </p:spPr>
        <p:txBody>
          <a:bodyPr wrap="square" rtlCol="0">
            <a:spAutoFit/>
          </a:bodyPr>
          <a:p>
            <a:pPr indent="-457200" fontAlgn="auto"/>
            <a:r>
              <a:rPr lang="en-US" sz="2400">
                <a:solidFill>
                  <a:srgbClr val="314D9B"/>
                </a:solidFill>
                <a:latin typeface="微软雅黑" panose="020B0503020204020204" pitchFamily="34" charset="-122"/>
                <a:ea typeface="微软雅黑" panose="020B0503020204020204" pitchFamily="34" charset="-122"/>
              </a:rPr>
              <a:t>Definiton:</a:t>
            </a:r>
            <a:r>
              <a:rPr lang="en-US" sz="2400">
                <a:latin typeface="微软雅黑" panose="020B0503020204020204" pitchFamily="34" charset="-122"/>
                <a:ea typeface="微软雅黑" panose="020B0503020204020204" pitchFamily="34" charset="-122"/>
              </a:rPr>
              <a:t> </a:t>
            </a:r>
            <a:r>
              <a:rPr sz="2400">
                <a:latin typeface="微软雅黑" panose="020B0503020204020204" pitchFamily="34" charset="-122"/>
                <a:ea typeface="微软雅黑" panose="020B0503020204020204" pitchFamily="34" charset="-122"/>
              </a:rPr>
              <a:t>Generative AI (GenAI) is a novel technology that uses artificial intelligence to generate content in various forms</a:t>
            </a:r>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p:txBody>
      </p:sp>
      <p:grpSp>
        <p:nvGrpSpPr>
          <p:cNvPr id="2" name="组合 1"/>
          <p:cNvGrpSpPr/>
          <p:nvPr/>
        </p:nvGrpSpPr>
        <p:grpSpPr>
          <a:xfrm>
            <a:off x="462915" y="2342515"/>
            <a:ext cx="11242040" cy="3276600"/>
            <a:chOff x="729" y="3689"/>
            <a:chExt cx="17704" cy="5160"/>
          </a:xfrm>
        </p:grpSpPr>
        <p:grpSp>
          <p:nvGrpSpPr>
            <p:cNvPr id="21" name="组合 20"/>
            <p:cNvGrpSpPr/>
            <p:nvPr/>
          </p:nvGrpSpPr>
          <p:grpSpPr>
            <a:xfrm>
              <a:off x="799" y="3689"/>
              <a:ext cx="17635" cy="4184"/>
              <a:chOff x="799" y="4393"/>
              <a:chExt cx="17635" cy="4184"/>
            </a:xfrm>
            <a:effectLst>
              <a:outerShdw blurRad="76200" dir="18900000" sy="23000" kx="-1200000" algn="bl" rotWithShape="0">
                <a:prstClr val="black">
                  <a:alpha val="20000"/>
                </a:prstClr>
              </a:outerShdw>
            </a:effectLst>
          </p:grpSpPr>
          <p:pic>
            <p:nvPicPr>
              <p:cNvPr id="16" name="图片 15" descr="unnamed"/>
              <p:cNvPicPr>
                <a:picLocks noChangeAspect="1"/>
              </p:cNvPicPr>
              <p:nvPr/>
            </p:nvPicPr>
            <p:blipFill>
              <a:blip r:embed="rId1"/>
              <a:srcRect l="10503" t="19975" r="9521" b="5847"/>
              <a:stretch>
                <a:fillRect/>
              </a:stretch>
            </p:blipFill>
            <p:spPr>
              <a:xfrm>
                <a:off x="4639" y="4393"/>
                <a:ext cx="2085" cy="4184"/>
              </a:xfrm>
              <a:prstGeom prst="roundRect">
                <a:avLst/>
              </a:prstGeom>
              <a:ln>
                <a:solidFill>
                  <a:srgbClr val="314D9B"/>
                </a:solidFill>
              </a:ln>
            </p:spPr>
          </p:pic>
          <p:pic>
            <p:nvPicPr>
              <p:cNvPr id="17" name="图片 16" descr="unname1d"/>
              <p:cNvPicPr>
                <a:picLocks noChangeAspect="1"/>
              </p:cNvPicPr>
              <p:nvPr/>
            </p:nvPicPr>
            <p:blipFill>
              <a:blip r:embed="rId2"/>
              <a:srcRect l="7835" t="22685" r="7753"/>
              <a:stretch>
                <a:fillRect/>
              </a:stretch>
            </p:blipFill>
            <p:spPr>
              <a:xfrm>
                <a:off x="799" y="4432"/>
                <a:ext cx="2545" cy="4145"/>
              </a:xfrm>
              <a:prstGeom prst="roundRect">
                <a:avLst/>
              </a:prstGeom>
              <a:ln>
                <a:solidFill>
                  <a:srgbClr val="314D9B"/>
                </a:solidFill>
              </a:ln>
            </p:spPr>
          </p:pic>
          <p:pic>
            <p:nvPicPr>
              <p:cNvPr id="18" name="图片 17" descr="Ua--31-"/>
              <p:cNvPicPr>
                <a:picLocks noChangeAspect="1"/>
              </p:cNvPicPr>
              <p:nvPr/>
            </p:nvPicPr>
            <p:blipFill>
              <a:blip r:embed="rId3"/>
              <a:stretch>
                <a:fillRect/>
              </a:stretch>
            </p:blipFill>
            <p:spPr>
              <a:xfrm>
                <a:off x="13256" y="5658"/>
                <a:ext cx="5178" cy="2919"/>
              </a:xfrm>
              <a:prstGeom prst="rect">
                <a:avLst/>
              </a:prstGeom>
              <a:ln>
                <a:solidFill>
                  <a:srgbClr val="314D9B"/>
                </a:solidFill>
              </a:ln>
            </p:spPr>
          </p:pic>
          <p:pic>
            <p:nvPicPr>
              <p:cNvPr id="20" name="图片 19" descr="openai_launches_sora-feature_image-1300x750"/>
              <p:cNvPicPr>
                <a:picLocks noChangeAspect="1"/>
              </p:cNvPicPr>
              <p:nvPr/>
            </p:nvPicPr>
            <p:blipFill>
              <a:blip r:embed="rId4"/>
              <a:stretch>
                <a:fillRect/>
              </a:stretch>
            </p:blipFill>
            <p:spPr>
              <a:xfrm>
                <a:off x="7736" y="5900"/>
                <a:ext cx="4640" cy="2677"/>
              </a:xfrm>
              <a:prstGeom prst="rect">
                <a:avLst/>
              </a:prstGeom>
              <a:ln>
                <a:solidFill>
                  <a:srgbClr val="314D9B"/>
                </a:solidFill>
              </a:ln>
            </p:spPr>
          </p:pic>
        </p:grpSp>
        <p:sp>
          <p:nvSpPr>
            <p:cNvPr id="22" name="文本框 21"/>
            <p:cNvSpPr txBox="1"/>
            <p:nvPr/>
          </p:nvSpPr>
          <p:spPr>
            <a:xfrm>
              <a:off x="729" y="8125"/>
              <a:ext cx="17704" cy="725"/>
            </a:xfrm>
            <a:prstGeom prst="rect">
              <a:avLst/>
            </a:prstGeom>
            <a:noFill/>
          </p:spPr>
          <p:txBody>
            <a:bodyPr wrap="square" rtlCol="0" anchor="t">
              <a:spAutoFit/>
            </a:bodyPr>
            <a:p>
              <a:r>
                <a:rPr lang="en-US" altLang="en-US" sz="2400">
                  <a:solidFill>
                    <a:srgbClr val="314D9B"/>
                  </a:solidFill>
                  <a:latin typeface="微软雅黑" panose="020B0503020204020204" pitchFamily="34" charset="-122"/>
                  <a:ea typeface="微软雅黑" panose="020B0503020204020204" pitchFamily="34" charset="-122"/>
                  <a:sym typeface="+mn-ea"/>
                </a:rPr>
                <a:t>     Text                  Image                     Video                                Audio</a:t>
              </a:r>
              <a:endParaRPr lang="en-US" altLang="en-US" sz="2400">
                <a:solidFill>
                  <a:srgbClr val="314D9B"/>
                </a:solidFill>
                <a:latin typeface="微软雅黑" panose="020B0503020204020204" pitchFamily="34" charset="-122"/>
                <a:ea typeface="微软雅黑" panose="020B0503020204020204" pitchFamily="34" charset="-122"/>
                <a:sym typeface="+mn-e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zh-CN" altLang="en-US" sz="2800" b="1" dirty="0">
                <a:solidFill>
                  <a:srgbClr val="314D9B"/>
                </a:solidFill>
                <a:latin typeface="黑体" panose="02010609060101010101" pitchFamily="2" charset="-122"/>
                <a:ea typeface="黑体" panose="02010609060101010101" pitchFamily="2" charset="-122"/>
              </a:rPr>
              <a:t>Generative AI</a:t>
            </a:r>
            <a:endParaRPr lang="zh-CN" altLang="en-US" sz="2800" b="1" dirty="0">
              <a:solidFill>
                <a:srgbClr val="314D9B"/>
              </a:solidFill>
              <a:latin typeface="黑体" panose="02010609060101010101" pitchFamily="2" charset="-122"/>
              <a:ea typeface="黑体" panose="02010609060101010101" pitchFamily="2" charset="-122"/>
            </a:endParaRPr>
          </a:p>
        </p:txBody>
      </p:sp>
      <p:sp>
        <p:nvSpPr>
          <p:cNvPr id="6" name="文本框 5"/>
          <p:cNvSpPr txBox="1"/>
          <p:nvPr/>
        </p:nvSpPr>
        <p:spPr>
          <a:xfrm>
            <a:off x="393065" y="1517650"/>
            <a:ext cx="11588115" cy="460375"/>
          </a:xfrm>
          <a:prstGeom prst="rect">
            <a:avLst/>
          </a:prstGeom>
          <a:noFill/>
        </p:spPr>
        <p:txBody>
          <a:bodyPr wrap="square" rtlCol="0">
            <a:spAutoFit/>
          </a:bodyPr>
          <a:p>
            <a:pPr indent="-457200" fontAlgn="auto"/>
            <a:r>
              <a:rPr sz="2400">
                <a:latin typeface="微软雅黑" panose="020B0503020204020204" pitchFamily="34" charset="-122"/>
                <a:ea typeface="微软雅黑" panose="020B0503020204020204" pitchFamily="34" charset="-122"/>
              </a:rPr>
              <a:t>Bloomberg Intelligence: </a:t>
            </a:r>
            <a:r>
              <a:rPr lang="en-US" sz="2400">
                <a:latin typeface="微软雅黑" panose="020B0503020204020204" pitchFamily="34" charset="-122"/>
                <a:ea typeface="微软雅黑" panose="020B0503020204020204" pitchFamily="34" charset="-122"/>
              </a:rPr>
              <a:t>G</a:t>
            </a:r>
            <a:r>
              <a:rPr sz="2400">
                <a:latin typeface="微软雅黑" panose="020B0503020204020204" pitchFamily="34" charset="-122"/>
                <a:ea typeface="微软雅黑" panose="020B0503020204020204" pitchFamily="34" charset="-122"/>
              </a:rPr>
              <a:t>enAI market is </a:t>
            </a:r>
            <a:r>
              <a:rPr lang="en-US" sz="2400">
                <a:latin typeface="微软雅黑" panose="020B0503020204020204" pitchFamily="34" charset="-122"/>
                <a:ea typeface="微软雅黑" panose="020B0503020204020204" pitchFamily="34" charset="-122"/>
              </a:rPr>
              <a:t>expected</a:t>
            </a:r>
            <a:r>
              <a:rPr sz="2400">
                <a:latin typeface="微软雅黑" panose="020B0503020204020204" pitchFamily="34" charset="-122"/>
                <a:ea typeface="微软雅黑" panose="020B0503020204020204" pitchFamily="34" charset="-122"/>
              </a:rPr>
              <a:t> to explode</a:t>
            </a:r>
            <a:r>
              <a:rPr lang="en-US" sz="2400">
                <a:latin typeface="微软雅黑" panose="020B0503020204020204" pitchFamily="34" charset="-122"/>
                <a:ea typeface="微软雅黑" panose="020B0503020204020204" pitchFamily="34" charset="-122"/>
              </a:rPr>
              <a:t> in next 10 years.</a:t>
            </a:r>
            <a:endParaRPr lang="en-US" sz="2400">
              <a:latin typeface="微软雅黑" panose="020B0503020204020204" pitchFamily="34" charset="-122"/>
              <a:ea typeface="微软雅黑" panose="020B0503020204020204" pitchFamily="34" charset="-122"/>
            </a:endParaRPr>
          </a:p>
        </p:txBody>
      </p:sp>
      <p:pic>
        <p:nvPicPr>
          <p:cNvPr id="3" name="图片 2" descr="resize"/>
          <p:cNvPicPr>
            <a:picLocks noChangeAspect="1"/>
          </p:cNvPicPr>
          <p:nvPr/>
        </p:nvPicPr>
        <p:blipFill>
          <a:blip r:embed="rId1"/>
          <a:srcRect l="2028" t="7611" r="4807" b="11408"/>
          <a:stretch>
            <a:fillRect/>
          </a:stretch>
        </p:blipFill>
        <p:spPr>
          <a:xfrm>
            <a:off x="675640" y="2308860"/>
            <a:ext cx="5930265" cy="3248660"/>
          </a:xfrm>
          <a:prstGeom prst="rect">
            <a:avLst/>
          </a:prstGeom>
          <a:ln w="12700">
            <a:solidFill>
              <a:srgbClr val="314D9B"/>
            </a:solidFill>
          </a:ln>
          <a:effectLst>
            <a:outerShdw blurRad="76200" dir="18900000" sy="23000" kx="-1200000" algn="bl" rotWithShape="0">
              <a:prstClr val="black">
                <a:alpha val="20000"/>
              </a:prstClr>
            </a:outerShdw>
          </a:effectLst>
        </p:spPr>
      </p:pic>
      <p:sp>
        <p:nvSpPr>
          <p:cNvPr id="5" name="文本框 4"/>
          <p:cNvSpPr txBox="1"/>
          <p:nvPr/>
        </p:nvSpPr>
        <p:spPr>
          <a:xfrm>
            <a:off x="2184400" y="5795010"/>
            <a:ext cx="9677400" cy="477520"/>
          </a:xfrm>
          <a:prstGeom prst="rect">
            <a:avLst/>
          </a:prstGeom>
          <a:noFill/>
        </p:spPr>
        <p:txBody>
          <a:bodyPr wrap="square" rtlCol="0" anchor="t">
            <a:noAutofit/>
          </a:bodyPr>
          <a:p>
            <a:pPr algn="l">
              <a:buClrTx/>
              <a:buSzTx/>
              <a:buFontTx/>
            </a:pPr>
            <a:r>
              <a:rPr sz="2400">
                <a:solidFill>
                  <a:srgbClr val="314D9B"/>
                </a:solidFill>
                <a:latin typeface="微软雅黑" panose="020B0503020204020204" pitchFamily="34" charset="-122"/>
                <a:ea typeface="微软雅黑" panose="020B0503020204020204" pitchFamily="34" charset="-122"/>
              </a:rPr>
              <a:t>Ge</a:t>
            </a:r>
            <a:r>
              <a:rPr lang="en-US" sz="2400">
                <a:solidFill>
                  <a:srgbClr val="314D9B"/>
                </a:solidFill>
                <a:latin typeface="微软雅黑" panose="020B0503020204020204" pitchFamily="34" charset="-122"/>
                <a:ea typeface="微软雅黑" panose="020B0503020204020204" pitchFamily="34" charset="-122"/>
              </a:rPr>
              <a:t>n</a:t>
            </a:r>
            <a:r>
              <a:rPr sz="2400">
                <a:solidFill>
                  <a:srgbClr val="314D9B"/>
                </a:solidFill>
                <a:latin typeface="微软雅黑" panose="020B0503020204020204" pitchFamily="34" charset="-122"/>
                <a:ea typeface="微软雅黑" panose="020B0503020204020204" pitchFamily="34" charset="-122"/>
              </a:rPr>
              <a:t>AI Revenue</a:t>
            </a:r>
            <a:r>
              <a:rPr lang="en-US" sz="2400">
                <a:solidFill>
                  <a:srgbClr val="314D9B"/>
                </a:solidFill>
                <a:latin typeface="微软雅黑" panose="020B0503020204020204" pitchFamily="34" charset="-122"/>
                <a:ea typeface="微软雅黑" panose="020B0503020204020204" pitchFamily="34" charset="-122"/>
              </a:rPr>
              <a:t>                              GenAI Market Opportunity</a:t>
            </a:r>
            <a:endParaRPr lang="en-US" sz="2400">
              <a:solidFill>
                <a:srgbClr val="314D9B"/>
              </a:solidFill>
              <a:latin typeface="微软雅黑" panose="020B0503020204020204" pitchFamily="34" charset="-122"/>
              <a:ea typeface="微软雅黑" panose="020B0503020204020204" pitchFamily="34" charset="-122"/>
            </a:endParaRPr>
          </a:p>
        </p:txBody>
      </p:sp>
      <p:pic>
        <p:nvPicPr>
          <p:cNvPr id="8" name="图片 7" descr="resize1"/>
          <p:cNvPicPr>
            <a:picLocks noChangeAspect="1"/>
          </p:cNvPicPr>
          <p:nvPr/>
        </p:nvPicPr>
        <p:blipFill>
          <a:blip r:embed="rId2"/>
          <a:srcRect l="3400" r="7695" b="8954"/>
          <a:stretch>
            <a:fillRect/>
          </a:stretch>
        </p:blipFill>
        <p:spPr>
          <a:xfrm>
            <a:off x="7167880" y="2308860"/>
            <a:ext cx="4151630" cy="3238500"/>
          </a:xfrm>
          <a:prstGeom prst="rect">
            <a:avLst/>
          </a:prstGeom>
          <a:ln w="12700">
            <a:solidFill>
              <a:srgbClr val="314D9B"/>
            </a:solid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altLang="zh-CN" sz="2800" b="1" dirty="0">
                <a:solidFill>
                  <a:srgbClr val="314D9B"/>
                </a:solidFill>
                <a:latin typeface="黑体" panose="02010609060101010101" pitchFamily="2" charset="-122"/>
                <a:ea typeface="黑体" panose="02010609060101010101" pitchFamily="2" charset="-122"/>
              </a:rPr>
              <a:t>Research Questions</a:t>
            </a:r>
            <a:endParaRPr lang="en-US" altLang="zh-CN" sz="2800" b="1" dirty="0">
              <a:solidFill>
                <a:srgbClr val="314D9B"/>
              </a:solidFill>
              <a:latin typeface="黑体" panose="02010609060101010101" pitchFamily="2" charset="-122"/>
              <a:ea typeface="黑体" panose="02010609060101010101" pitchFamily="2" charset="-122"/>
            </a:endParaRPr>
          </a:p>
        </p:txBody>
      </p:sp>
      <p:sp>
        <p:nvSpPr>
          <p:cNvPr id="6" name="文本框 5"/>
          <p:cNvSpPr txBox="1"/>
          <p:nvPr>
            <p:custDataLst>
              <p:tags r:id="rId1"/>
            </p:custDataLst>
          </p:nvPr>
        </p:nvSpPr>
        <p:spPr>
          <a:xfrm>
            <a:off x="393065" y="1517650"/>
            <a:ext cx="9194800" cy="1198880"/>
          </a:xfrm>
          <a:prstGeom prst="rect">
            <a:avLst/>
          </a:prstGeom>
          <a:noFill/>
        </p:spPr>
        <p:txBody>
          <a:bodyPr wrap="square" rtlCol="0">
            <a:spAutoFit/>
          </a:bodyPr>
          <a:p>
            <a:pPr indent="-457200" fontAlgn="auto"/>
            <a:r>
              <a:rPr sz="2400">
                <a:latin typeface="微软雅黑" panose="020B0503020204020204" pitchFamily="34" charset="-122"/>
                <a:ea typeface="微软雅黑" panose="020B0503020204020204" pitchFamily="34" charset="-122"/>
              </a:rPr>
              <a:t>GenAI </a:t>
            </a:r>
            <a:r>
              <a:rPr lang="en-US" sz="2400">
                <a:latin typeface="微软雅黑" panose="020B0503020204020204" pitchFamily="34" charset="-122"/>
                <a:ea typeface="微软雅黑" panose="020B0503020204020204" pitchFamily="34" charset="-122"/>
              </a:rPr>
              <a:t>seems promising</a:t>
            </a:r>
            <a:r>
              <a:rPr sz="2400">
                <a:latin typeface="微软雅黑" panose="020B0503020204020204" pitchFamily="34" charset="-122"/>
                <a:ea typeface="微软雅黑" panose="020B0503020204020204" pitchFamily="34" charset="-122"/>
              </a:rPr>
              <a:t> for automati</a:t>
            </a:r>
            <a:r>
              <a:rPr lang="en-US" sz="2400">
                <a:latin typeface="微软雅黑" panose="020B0503020204020204" pitchFamily="34" charset="-122"/>
                <a:ea typeface="微软雅黑" panose="020B0503020204020204" pitchFamily="34" charset="-122"/>
              </a:rPr>
              <a:t>ve</a:t>
            </a:r>
            <a:r>
              <a:rPr sz="2400">
                <a:latin typeface="微软雅黑" panose="020B0503020204020204" pitchFamily="34" charset="-122"/>
                <a:ea typeface="微软雅黑" panose="020B0503020204020204" pitchFamily="34" charset="-122"/>
              </a:rPr>
              <a:t> academic evaluations</a:t>
            </a:r>
            <a:r>
              <a:rPr lang="en-US" sz="2400">
                <a:latin typeface="微软雅黑" panose="020B0503020204020204" pitchFamily="34" charset="-122"/>
                <a:ea typeface="微软雅黑" panose="020B0503020204020204" pitchFamily="34" charset="-122"/>
              </a:rPr>
              <a:t>.</a:t>
            </a:r>
            <a:endParaRPr lang="en-US" sz="2400">
              <a:latin typeface="微软雅黑" panose="020B0503020204020204" pitchFamily="34" charset="-122"/>
              <a:ea typeface="微软雅黑" panose="020B0503020204020204" pitchFamily="34" charset="-122"/>
            </a:endParaRPr>
          </a:p>
          <a:p>
            <a:pPr indent="-457200" algn="l" fontAlgn="auto">
              <a:buClrTx/>
              <a:buSzTx/>
              <a:buFontTx/>
            </a:pPr>
            <a:endParaRPr lang="en-US" sz="2400">
              <a:latin typeface="微软雅黑" panose="020B0503020204020204" pitchFamily="34" charset="-122"/>
              <a:ea typeface="微软雅黑" panose="020B0503020204020204" pitchFamily="34" charset="-122"/>
              <a:sym typeface="+mn-ea"/>
            </a:endParaRPr>
          </a:p>
          <a:p>
            <a:pPr indent="-457200" algn="l" fontAlgn="auto">
              <a:buClrTx/>
              <a:buSzTx/>
              <a:buFontTx/>
            </a:pPr>
            <a:r>
              <a:rPr lang="en-US" sz="2400">
                <a:solidFill>
                  <a:srgbClr val="314D9B"/>
                </a:solidFill>
                <a:latin typeface="微软雅黑" panose="020B0503020204020204" pitchFamily="34" charset="-122"/>
                <a:ea typeface="微软雅黑" panose="020B0503020204020204" pitchFamily="34" charset="-122"/>
                <a:sym typeface="+mn-ea"/>
              </a:rPr>
              <a:t>May Generative AI Be a Reviewer on an Academic Paper?</a:t>
            </a:r>
            <a:endParaRPr lang="en-US" sz="2400">
              <a:solidFill>
                <a:srgbClr val="314D9B"/>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93065" y="3190240"/>
            <a:ext cx="10127615" cy="2663190"/>
          </a:xfrm>
          <a:prstGeom prst="rect">
            <a:avLst/>
          </a:prstGeom>
          <a:noFill/>
        </p:spPr>
        <p:txBody>
          <a:bodyPr wrap="square" rtlCol="0" anchor="t">
            <a:noAutofit/>
          </a:bodyPr>
          <a:p>
            <a:pPr algn="l">
              <a:buClrTx/>
              <a:buSzTx/>
              <a:buFontTx/>
            </a:pPr>
            <a:r>
              <a:rPr sz="2400">
                <a:solidFill>
                  <a:srgbClr val="314D9B"/>
                </a:solidFill>
                <a:latin typeface="微软雅黑" panose="020B0503020204020204" pitchFamily="34" charset="-122"/>
                <a:ea typeface="微软雅黑" panose="020B0503020204020204" pitchFamily="34" charset="-122"/>
              </a:rPr>
              <a:t>RQ1: </a:t>
            </a:r>
            <a:r>
              <a:rPr sz="2400">
                <a:solidFill>
                  <a:schemeClr val="tx1"/>
                </a:solidFill>
                <a:latin typeface="微软雅黑" panose="020B0503020204020204" pitchFamily="34" charset="-122"/>
                <a:ea typeface="微软雅黑" panose="020B0503020204020204" pitchFamily="34" charset="-122"/>
              </a:rPr>
              <a:t>Can GenAI conduct academic evaluations?</a:t>
            </a:r>
            <a:endParaRPr sz="2400">
              <a:solidFill>
                <a:schemeClr val="tx1"/>
              </a:solidFill>
              <a:latin typeface="微软雅黑" panose="020B0503020204020204" pitchFamily="34" charset="-122"/>
              <a:ea typeface="微软雅黑" panose="020B0503020204020204" pitchFamily="34" charset="-122"/>
            </a:endParaRPr>
          </a:p>
          <a:p>
            <a:pPr algn="l">
              <a:buClrTx/>
              <a:buSzTx/>
              <a:buFontTx/>
            </a:pPr>
            <a:endParaRPr sz="2400">
              <a:solidFill>
                <a:srgbClr val="314D9B"/>
              </a:solidFill>
              <a:latin typeface="微软雅黑" panose="020B0503020204020204" pitchFamily="34" charset="-122"/>
              <a:ea typeface="微软雅黑" panose="020B0503020204020204" pitchFamily="34" charset="-122"/>
            </a:endParaRPr>
          </a:p>
          <a:p>
            <a:pPr algn="l">
              <a:buClrTx/>
              <a:buSzTx/>
              <a:buFontTx/>
            </a:pPr>
            <a:r>
              <a:rPr sz="2400">
                <a:solidFill>
                  <a:srgbClr val="314D9B"/>
                </a:solidFill>
                <a:latin typeface="微软雅黑" panose="020B0503020204020204" pitchFamily="34" charset="-122"/>
                <a:ea typeface="微软雅黑" panose="020B0503020204020204" pitchFamily="34" charset="-122"/>
              </a:rPr>
              <a:t>RQ2: </a:t>
            </a:r>
            <a:r>
              <a:rPr sz="2400">
                <a:solidFill>
                  <a:schemeClr val="tx1"/>
                </a:solidFill>
                <a:latin typeface="微软雅黑" panose="020B0503020204020204" pitchFamily="34" charset="-122"/>
                <a:ea typeface="微软雅黑" panose="020B0503020204020204" pitchFamily="34" charset="-122"/>
              </a:rPr>
              <a:t>What differences exist between the </a:t>
            </a:r>
            <a:r>
              <a:rPr sz="2400">
                <a:solidFill>
                  <a:srgbClr val="FF0000"/>
                </a:solidFill>
                <a:latin typeface="微软雅黑" panose="020B0503020204020204" pitchFamily="34" charset="-122"/>
                <a:ea typeface="微软雅黑" panose="020B0503020204020204" pitchFamily="34" charset="-122"/>
              </a:rPr>
              <a:t>scoring results</a:t>
            </a:r>
            <a:r>
              <a:rPr sz="2400">
                <a:solidFill>
                  <a:schemeClr val="tx1"/>
                </a:solidFill>
                <a:latin typeface="微软雅黑" panose="020B0503020204020204" pitchFamily="34" charset="-122"/>
                <a:ea typeface="微软雅黑" panose="020B0503020204020204" pitchFamily="34" charset="-122"/>
              </a:rPr>
              <a:t> of </a:t>
            </a:r>
            <a:r>
              <a:rPr lang="en-US" sz="2400">
                <a:solidFill>
                  <a:schemeClr val="tx1"/>
                </a:solidFill>
                <a:latin typeface="微软雅黑" panose="020B0503020204020204" pitchFamily="34" charset="-122"/>
                <a:ea typeface="微软雅黑" panose="020B0503020204020204" pitchFamily="34" charset="-122"/>
              </a:rPr>
              <a:t>     </a:t>
            </a:r>
            <a:endParaRPr lang="en-US" sz="2400">
              <a:solidFill>
                <a:schemeClr val="tx1"/>
              </a:solidFill>
              <a:latin typeface="微软雅黑" panose="020B0503020204020204" pitchFamily="34" charset="-122"/>
              <a:ea typeface="微软雅黑" panose="020B0503020204020204" pitchFamily="34" charset="-122"/>
            </a:endParaRPr>
          </a:p>
          <a:p>
            <a:pPr algn="l">
              <a:buClrTx/>
              <a:buSzTx/>
              <a:buFontTx/>
            </a:pPr>
            <a:r>
              <a:rPr lang="en-US" sz="2400">
                <a:solidFill>
                  <a:schemeClr val="tx1"/>
                </a:solidFill>
                <a:latin typeface="微软雅黑" panose="020B0503020204020204" pitchFamily="34" charset="-122"/>
                <a:ea typeface="微软雅黑" panose="020B0503020204020204" pitchFamily="34" charset="-122"/>
              </a:rPr>
              <a:t>         </a:t>
            </a:r>
            <a:r>
              <a:rPr sz="2400">
                <a:solidFill>
                  <a:schemeClr val="tx1"/>
                </a:solidFill>
                <a:latin typeface="微软雅黑" panose="020B0503020204020204" pitchFamily="34" charset="-122"/>
                <a:ea typeface="微软雅黑" panose="020B0503020204020204" pitchFamily="34" charset="-122"/>
              </a:rPr>
              <a:t>GenAI and human experts?</a:t>
            </a:r>
            <a:endParaRPr sz="2400">
              <a:solidFill>
                <a:srgbClr val="314D9B"/>
              </a:solidFill>
              <a:latin typeface="微软雅黑" panose="020B0503020204020204" pitchFamily="34" charset="-122"/>
              <a:ea typeface="微软雅黑" panose="020B0503020204020204" pitchFamily="34" charset="-122"/>
            </a:endParaRPr>
          </a:p>
          <a:p>
            <a:pPr algn="l">
              <a:buClrTx/>
              <a:buSzTx/>
              <a:buFontTx/>
            </a:pPr>
            <a:endParaRPr sz="2400">
              <a:solidFill>
                <a:srgbClr val="314D9B"/>
              </a:solidFill>
              <a:latin typeface="微软雅黑" panose="020B0503020204020204" pitchFamily="34" charset="-122"/>
              <a:ea typeface="微软雅黑" panose="020B0503020204020204" pitchFamily="34" charset="-122"/>
            </a:endParaRPr>
          </a:p>
          <a:p>
            <a:pPr algn="l">
              <a:buClrTx/>
              <a:buSzTx/>
              <a:buFontTx/>
            </a:pPr>
            <a:r>
              <a:rPr sz="2400">
                <a:solidFill>
                  <a:srgbClr val="314D9B"/>
                </a:solidFill>
                <a:latin typeface="微软雅黑" panose="020B0503020204020204" pitchFamily="34" charset="-122"/>
                <a:ea typeface="微软雅黑" panose="020B0503020204020204" pitchFamily="34" charset="-122"/>
              </a:rPr>
              <a:t>RQ3: </a:t>
            </a:r>
            <a:r>
              <a:rPr sz="2400">
                <a:solidFill>
                  <a:schemeClr val="tx1"/>
                </a:solidFill>
                <a:latin typeface="微软雅黑" panose="020B0503020204020204" pitchFamily="34" charset="-122"/>
                <a:ea typeface="微软雅黑" panose="020B0503020204020204" pitchFamily="34" charset="-122"/>
              </a:rPr>
              <a:t>What differences exist between the </a:t>
            </a:r>
            <a:r>
              <a:rPr sz="2400">
                <a:solidFill>
                  <a:srgbClr val="FF0000"/>
                </a:solidFill>
                <a:latin typeface="微软雅黑" panose="020B0503020204020204" pitchFamily="34" charset="-122"/>
                <a:ea typeface="微软雅黑" panose="020B0503020204020204" pitchFamily="34" charset="-122"/>
              </a:rPr>
              <a:t>evaluation text </a:t>
            </a:r>
            <a:endParaRPr sz="2400">
              <a:solidFill>
                <a:srgbClr val="FF0000"/>
              </a:solidFill>
              <a:latin typeface="微软雅黑" panose="020B0503020204020204" pitchFamily="34" charset="-122"/>
              <a:ea typeface="微软雅黑" panose="020B0503020204020204" pitchFamily="34" charset="-122"/>
            </a:endParaRPr>
          </a:p>
          <a:p>
            <a:pPr algn="l">
              <a:buClrTx/>
              <a:buSzTx/>
              <a:buFontTx/>
            </a:pPr>
            <a:r>
              <a:rPr sz="2400">
                <a:solidFill>
                  <a:srgbClr val="FF0000"/>
                </a:solidFill>
                <a:latin typeface="微软雅黑" panose="020B0503020204020204" pitchFamily="34" charset="-122"/>
                <a:ea typeface="微软雅黑" panose="020B0503020204020204" pitchFamily="34" charset="-122"/>
              </a:rPr>
              <a:t> </a:t>
            </a:r>
            <a:r>
              <a:rPr lang="en-US" sz="2400">
                <a:solidFill>
                  <a:srgbClr val="FF0000"/>
                </a:solidFill>
                <a:latin typeface="微软雅黑" panose="020B0503020204020204" pitchFamily="34" charset="-122"/>
                <a:ea typeface="微软雅黑" panose="020B0503020204020204" pitchFamily="34" charset="-122"/>
              </a:rPr>
              <a:t>        </a:t>
            </a:r>
            <a:r>
              <a:rPr sz="2400">
                <a:solidFill>
                  <a:srgbClr val="FF0000"/>
                </a:solidFill>
                <a:latin typeface="微软雅黑" panose="020B0503020204020204" pitchFamily="34" charset="-122"/>
                <a:ea typeface="微软雅黑" panose="020B0503020204020204" pitchFamily="34" charset="-122"/>
              </a:rPr>
              <a:t>features</a:t>
            </a:r>
            <a:r>
              <a:rPr sz="2400">
                <a:solidFill>
                  <a:schemeClr val="tx1"/>
                </a:solidFill>
                <a:latin typeface="微软雅黑" panose="020B0503020204020204" pitchFamily="34" charset="-122"/>
                <a:ea typeface="微软雅黑" panose="020B0503020204020204" pitchFamily="34" charset="-122"/>
              </a:rPr>
              <a:t> of GenAI and human experts?</a:t>
            </a:r>
            <a:endParaRPr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altLang="zh-CN" sz="2800" b="1" dirty="0">
                <a:solidFill>
                  <a:srgbClr val="314D9B"/>
                </a:solidFill>
                <a:latin typeface="黑体" panose="02010609060101010101" pitchFamily="2" charset="-122"/>
                <a:ea typeface="黑体" panose="02010609060101010101" pitchFamily="2" charset="-122"/>
              </a:rPr>
              <a:t>R</a:t>
            </a:r>
            <a:r>
              <a:rPr lang="zh-CN" altLang="en-US" sz="2800" b="1" dirty="0">
                <a:solidFill>
                  <a:srgbClr val="314D9B"/>
                </a:solidFill>
                <a:latin typeface="黑体" panose="02010609060101010101" pitchFamily="2" charset="-122"/>
                <a:ea typeface="黑体" panose="02010609060101010101" pitchFamily="2" charset="-122"/>
              </a:rPr>
              <a:t>esearch </a:t>
            </a:r>
            <a:r>
              <a:rPr lang="en-US" altLang="zh-CN" sz="2800" b="1" dirty="0">
                <a:solidFill>
                  <a:srgbClr val="314D9B"/>
                </a:solidFill>
                <a:latin typeface="黑体" panose="02010609060101010101" pitchFamily="2" charset="-122"/>
                <a:ea typeface="黑体" panose="02010609060101010101" pitchFamily="2" charset="-122"/>
              </a:rPr>
              <a:t>M</a:t>
            </a:r>
            <a:r>
              <a:rPr lang="zh-CN" altLang="en-US" sz="2800" b="1" dirty="0">
                <a:solidFill>
                  <a:srgbClr val="314D9B"/>
                </a:solidFill>
                <a:latin typeface="黑体" panose="02010609060101010101" pitchFamily="2" charset="-122"/>
                <a:ea typeface="黑体" panose="02010609060101010101" pitchFamily="2" charset="-122"/>
              </a:rPr>
              <a:t>ethod </a:t>
            </a:r>
            <a:endParaRPr lang="zh-CN" altLang="en-US" sz="2800" b="1" dirty="0">
              <a:solidFill>
                <a:srgbClr val="314D9B"/>
              </a:solidFill>
              <a:latin typeface="黑体" panose="02010609060101010101" pitchFamily="2" charset="-122"/>
              <a:ea typeface="黑体" panose="02010609060101010101" pitchFamily="2" charset="-122"/>
            </a:endParaRPr>
          </a:p>
        </p:txBody>
      </p:sp>
      <p:pic>
        <p:nvPicPr>
          <p:cNvPr id="8" name="图片 7" descr="32313535393238333b32313535393234363bd7a8bcd2d7a8d2b5bda8d2e9"/>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1680845" y="1809115"/>
            <a:ext cx="1981835" cy="1981835"/>
          </a:xfrm>
          <a:prstGeom prst="rect">
            <a:avLst/>
          </a:prstGeom>
        </p:spPr>
      </p:pic>
      <p:grpSp>
        <p:nvGrpSpPr>
          <p:cNvPr id="15" name="组合 14"/>
          <p:cNvGrpSpPr/>
          <p:nvPr/>
        </p:nvGrpSpPr>
        <p:grpSpPr>
          <a:xfrm>
            <a:off x="536575" y="3999865"/>
            <a:ext cx="4271010" cy="1433195"/>
            <a:chOff x="592" y="6299"/>
            <a:chExt cx="6726" cy="2257"/>
          </a:xfrm>
        </p:grpSpPr>
        <p:sp>
          <p:nvSpPr>
            <p:cNvPr id="6" name="文本框 5"/>
            <p:cNvSpPr txBox="1"/>
            <p:nvPr>
              <p:custDataLst>
                <p:tags r:id="rId4"/>
              </p:custDataLst>
            </p:nvPr>
          </p:nvSpPr>
          <p:spPr>
            <a:xfrm>
              <a:off x="592" y="6299"/>
              <a:ext cx="6726" cy="996"/>
            </a:xfrm>
            <a:prstGeom prst="rect">
              <a:avLst/>
            </a:prstGeom>
            <a:noFill/>
          </p:spPr>
          <p:txBody>
            <a:bodyPr wrap="square" rtlCol="0">
              <a:noAutofit/>
            </a:bodyPr>
            <a:p>
              <a:r>
                <a:rPr lang="en-US" altLang="zh-CN" sz="2800" b="1">
                  <a:solidFill>
                    <a:srgbClr val="C00000"/>
                  </a:solidFill>
                </a:rPr>
                <a:t>Expert Evaluation Scores</a:t>
              </a:r>
              <a:endParaRPr lang="en-US" altLang="zh-CN" sz="2800" b="1">
                <a:solidFill>
                  <a:srgbClr val="C00000"/>
                </a:solidFill>
              </a:endParaRPr>
            </a:p>
          </p:txBody>
        </p:sp>
        <p:sp>
          <p:nvSpPr>
            <p:cNvPr id="9" name="文本框 8"/>
            <p:cNvSpPr txBox="1"/>
            <p:nvPr>
              <p:custDataLst>
                <p:tags r:id="rId5"/>
              </p:custDataLst>
            </p:nvPr>
          </p:nvSpPr>
          <p:spPr>
            <a:xfrm>
              <a:off x="884" y="7560"/>
              <a:ext cx="6143" cy="996"/>
            </a:xfrm>
            <a:prstGeom prst="rect">
              <a:avLst/>
            </a:prstGeom>
            <a:noFill/>
          </p:spPr>
          <p:txBody>
            <a:bodyPr wrap="square" rtlCol="0">
              <a:noAutofit/>
            </a:bodyPr>
            <a:p>
              <a:r>
                <a:rPr lang="en-US" altLang="zh-CN" sz="2800" b="1">
                  <a:solidFill>
                    <a:srgbClr val="C00000"/>
                  </a:solidFill>
                </a:rPr>
                <a:t>Expert Evalution Texts</a:t>
              </a:r>
              <a:endParaRPr lang="en-US" altLang="zh-CN" sz="2800" b="1">
                <a:solidFill>
                  <a:srgbClr val="C00000"/>
                </a:solidFill>
              </a:endParaRPr>
            </a:p>
          </p:txBody>
        </p:sp>
      </p:grpSp>
      <p:grpSp>
        <p:nvGrpSpPr>
          <p:cNvPr id="16" name="组合 15"/>
          <p:cNvGrpSpPr/>
          <p:nvPr/>
        </p:nvGrpSpPr>
        <p:grpSpPr>
          <a:xfrm>
            <a:off x="7446645" y="3999865"/>
            <a:ext cx="4271010" cy="1433195"/>
            <a:chOff x="10830" y="6299"/>
            <a:chExt cx="6726" cy="2257"/>
          </a:xfrm>
        </p:grpSpPr>
        <p:sp>
          <p:nvSpPr>
            <p:cNvPr id="10" name="文本框 9"/>
            <p:cNvSpPr txBox="1"/>
            <p:nvPr>
              <p:custDataLst>
                <p:tags r:id="rId6"/>
              </p:custDataLst>
            </p:nvPr>
          </p:nvSpPr>
          <p:spPr>
            <a:xfrm>
              <a:off x="10830" y="6299"/>
              <a:ext cx="6726" cy="996"/>
            </a:xfrm>
            <a:prstGeom prst="rect">
              <a:avLst/>
            </a:prstGeom>
            <a:noFill/>
          </p:spPr>
          <p:txBody>
            <a:bodyPr wrap="square" rtlCol="0">
              <a:noAutofit/>
            </a:bodyPr>
            <a:p>
              <a:r>
                <a:rPr lang="en-US" altLang="zh-CN" sz="2800" b="1">
                  <a:solidFill>
                    <a:srgbClr val="314D9B"/>
                  </a:solidFill>
                </a:rPr>
                <a:t>GenAI Evaluation Scores</a:t>
              </a:r>
              <a:endParaRPr lang="en-US" altLang="zh-CN" sz="2800" b="1">
                <a:solidFill>
                  <a:srgbClr val="314D9B"/>
                </a:solidFill>
              </a:endParaRPr>
            </a:p>
          </p:txBody>
        </p:sp>
        <p:sp>
          <p:nvSpPr>
            <p:cNvPr id="11" name="文本框 10"/>
            <p:cNvSpPr txBox="1"/>
            <p:nvPr>
              <p:custDataLst>
                <p:tags r:id="rId7"/>
              </p:custDataLst>
            </p:nvPr>
          </p:nvSpPr>
          <p:spPr>
            <a:xfrm>
              <a:off x="11122" y="7560"/>
              <a:ext cx="6143" cy="996"/>
            </a:xfrm>
            <a:prstGeom prst="rect">
              <a:avLst/>
            </a:prstGeom>
            <a:noFill/>
          </p:spPr>
          <p:txBody>
            <a:bodyPr wrap="square" rtlCol="0">
              <a:noAutofit/>
            </a:bodyPr>
            <a:p>
              <a:r>
                <a:rPr lang="en-US" altLang="zh-CN" sz="2800" b="1">
                  <a:solidFill>
                    <a:srgbClr val="314D9B"/>
                  </a:solidFill>
                </a:rPr>
                <a:t>GenAI Evalution Texts</a:t>
              </a:r>
              <a:endParaRPr lang="en-US" altLang="zh-CN" sz="2800" b="1">
                <a:solidFill>
                  <a:srgbClr val="314D9B"/>
                </a:solidFill>
              </a:endParaRPr>
            </a:p>
          </p:txBody>
        </p:sp>
      </p:grpSp>
      <p:pic>
        <p:nvPicPr>
          <p:cNvPr id="12" name="图片 11" descr="images1"/>
          <p:cNvPicPr>
            <a:picLocks noChangeAspect="1"/>
          </p:cNvPicPr>
          <p:nvPr/>
        </p:nvPicPr>
        <p:blipFill>
          <a:blip r:embed="rId8"/>
          <a:stretch>
            <a:fillRect/>
          </a:stretch>
        </p:blipFill>
        <p:spPr>
          <a:xfrm>
            <a:off x="8428990" y="1790065"/>
            <a:ext cx="2306955" cy="2101215"/>
          </a:xfrm>
          <a:prstGeom prst="rect">
            <a:avLst/>
          </a:prstGeom>
        </p:spPr>
      </p:pic>
      <p:sp>
        <p:nvSpPr>
          <p:cNvPr id="14" name="文本框 13"/>
          <p:cNvSpPr txBox="1"/>
          <p:nvPr/>
        </p:nvSpPr>
        <p:spPr>
          <a:xfrm>
            <a:off x="5297170" y="2118360"/>
            <a:ext cx="1497965" cy="1445260"/>
          </a:xfrm>
          <a:prstGeom prst="rect">
            <a:avLst/>
          </a:prstGeom>
          <a:noFill/>
        </p:spPr>
        <p:txBody>
          <a:bodyPr wrap="square" rtlCol="0">
            <a:spAutoFit/>
          </a:bodyPr>
          <a:p>
            <a:r>
              <a:rPr lang="en-US" altLang="zh-CN" sz="8800" b="1">
                <a:solidFill>
                  <a:schemeClr val="tx1"/>
                </a:solidFill>
                <a:effectLst>
                  <a:outerShdw blurRad="38100" dist="19050" dir="2700000" algn="tl" rotWithShape="0">
                    <a:schemeClr val="dk1">
                      <a:alpha val="40000"/>
                    </a:schemeClr>
                  </a:outerShdw>
                </a:effectLst>
              </a:rPr>
              <a:t>VS</a:t>
            </a:r>
            <a:endParaRPr lang="en-US" altLang="zh-CN" sz="88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altLang="zh-CN" sz="2800" b="1" dirty="0">
                <a:solidFill>
                  <a:srgbClr val="314D9B"/>
                </a:solidFill>
                <a:latin typeface="黑体" panose="02010609060101010101" pitchFamily="2" charset="-122"/>
                <a:ea typeface="黑体" panose="02010609060101010101" pitchFamily="2" charset="-122"/>
              </a:rPr>
              <a:t>R</a:t>
            </a:r>
            <a:r>
              <a:rPr lang="zh-CN" altLang="en-US" sz="2800" b="1" dirty="0">
                <a:solidFill>
                  <a:srgbClr val="314D9B"/>
                </a:solidFill>
                <a:latin typeface="黑体" panose="02010609060101010101" pitchFamily="2" charset="-122"/>
                <a:ea typeface="黑体" panose="02010609060101010101" pitchFamily="2" charset="-122"/>
              </a:rPr>
              <a:t>esearch </a:t>
            </a:r>
            <a:r>
              <a:rPr lang="en-US" altLang="zh-CN" sz="2800" b="1" dirty="0">
                <a:solidFill>
                  <a:srgbClr val="314D9B"/>
                </a:solidFill>
                <a:latin typeface="黑体" panose="02010609060101010101" pitchFamily="2" charset="-122"/>
                <a:ea typeface="黑体" panose="02010609060101010101" pitchFamily="2" charset="-122"/>
              </a:rPr>
              <a:t>M</a:t>
            </a:r>
            <a:r>
              <a:rPr lang="zh-CN" altLang="en-US" sz="2800" b="1" dirty="0">
                <a:solidFill>
                  <a:srgbClr val="314D9B"/>
                </a:solidFill>
                <a:latin typeface="黑体" panose="02010609060101010101" pitchFamily="2" charset="-122"/>
                <a:ea typeface="黑体" panose="02010609060101010101" pitchFamily="2" charset="-122"/>
              </a:rPr>
              <a:t>ethod </a:t>
            </a:r>
            <a:endParaRPr lang="zh-CN" altLang="en-US" sz="2800" b="1" dirty="0">
              <a:solidFill>
                <a:srgbClr val="314D9B"/>
              </a:solidFill>
              <a:latin typeface="黑体" panose="02010609060101010101" pitchFamily="2" charset="-122"/>
              <a:ea typeface="黑体" panose="02010609060101010101" pitchFamily="2" charset="-122"/>
            </a:endParaRPr>
          </a:p>
        </p:txBody>
      </p:sp>
      <p:sp>
        <p:nvSpPr>
          <p:cNvPr id="9" name="文本框 8"/>
          <p:cNvSpPr txBox="1"/>
          <p:nvPr/>
        </p:nvSpPr>
        <p:spPr>
          <a:xfrm>
            <a:off x="675005" y="1165225"/>
            <a:ext cx="10841355" cy="3982720"/>
          </a:xfrm>
          <a:prstGeom prst="rect">
            <a:avLst/>
          </a:prstGeom>
          <a:noFill/>
          <a:ln w="9525">
            <a:noFill/>
          </a:ln>
        </p:spPr>
        <p:txBody>
          <a:bodyPr wrap="square">
            <a:noAutofit/>
          </a:bodyPr>
          <a:p>
            <a:pPr indent="0"/>
            <a:r>
              <a:rPr lang="en-US" sz="2800" b="0">
                <a:latin typeface="微软雅黑" panose="020B0503020204020204" pitchFamily="34" charset="-122"/>
                <a:ea typeface="微软雅黑" panose="020B0503020204020204" pitchFamily="34" charset="-122"/>
                <a:cs typeface="Times New Roman" panose="02020603050405020304" charset="0"/>
              </a:rPr>
              <a:t>1. </a:t>
            </a:r>
            <a:r>
              <a:rPr lang="en-US" sz="2800">
                <a:latin typeface="微软雅黑" panose="020B0503020204020204" pitchFamily="34" charset="-122"/>
                <a:ea typeface="微软雅黑" panose="020B0503020204020204" pitchFamily="34" charset="-122"/>
                <a:cs typeface="Times New Roman" panose="02020603050405020304" charset="0"/>
                <a:sym typeface="+mn-ea"/>
              </a:rPr>
              <a:t>Obtain paper and evaluation </a:t>
            </a:r>
            <a:r>
              <a:rPr lang="en-US" sz="2800">
                <a:solidFill>
                  <a:srgbClr val="314D9B"/>
                </a:solidFill>
                <a:latin typeface="微软雅黑" panose="020B0503020204020204" pitchFamily="34" charset="-122"/>
                <a:ea typeface="微软雅黑" panose="020B0503020204020204" pitchFamily="34" charset="-122"/>
                <a:cs typeface="Times New Roman" panose="02020603050405020304" charset="0"/>
                <a:sym typeface="+mn-ea"/>
              </a:rPr>
              <a:t>data</a:t>
            </a:r>
            <a:r>
              <a:rPr lang="en-US" sz="2800">
                <a:latin typeface="微软雅黑" panose="020B0503020204020204" pitchFamily="34" charset="-122"/>
                <a:ea typeface="微软雅黑" panose="020B0503020204020204" pitchFamily="34" charset="-122"/>
                <a:cs typeface="Times New Roman" panose="02020603050405020304" charset="0"/>
                <a:sym typeface="+mn-ea"/>
              </a:rPr>
              <a:t>. </a:t>
            </a:r>
            <a:r>
              <a:rPr lang="en-US" sz="2800" b="0">
                <a:latin typeface="微软雅黑" panose="020B0503020204020204" pitchFamily="34" charset="-122"/>
                <a:ea typeface="微软雅黑" panose="020B0503020204020204" pitchFamily="34" charset="-122"/>
                <a:cs typeface="Times New Roman" panose="02020603050405020304" charset="0"/>
              </a:rPr>
              <a:t>2. </a:t>
            </a:r>
            <a:r>
              <a:rPr lang="en-US" sz="2800">
                <a:latin typeface="微软雅黑" panose="020B0503020204020204" pitchFamily="34" charset="-122"/>
                <a:ea typeface="微软雅黑" panose="020B0503020204020204" pitchFamily="34" charset="-122"/>
                <a:cs typeface="Times New Roman" panose="02020603050405020304" charset="0"/>
                <a:sym typeface="+mn-ea"/>
              </a:rPr>
              <a:t>Design evaluation </a:t>
            </a:r>
            <a:r>
              <a:rPr lang="en-US" sz="2800">
                <a:solidFill>
                  <a:srgbClr val="314D9B"/>
                </a:solidFill>
                <a:latin typeface="微软雅黑" panose="020B0503020204020204" pitchFamily="34" charset="-122"/>
                <a:ea typeface="微软雅黑" panose="020B0503020204020204" pitchFamily="34" charset="-122"/>
                <a:cs typeface="Times New Roman" panose="02020603050405020304" charset="0"/>
                <a:sym typeface="+mn-ea"/>
              </a:rPr>
              <a:t>criteria</a:t>
            </a:r>
            <a:r>
              <a:rPr lang="en-US" sz="2800">
                <a:latin typeface="微软雅黑" panose="020B0503020204020204" pitchFamily="34" charset="-122"/>
                <a:ea typeface="微软雅黑" panose="020B0503020204020204" pitchFamily="34" charset="-122"/>
                <a:cs typeface="Times New Roman" panose="02020603050405020304" charset="0"/>
                <a:sym typeface="+mn-ea"/>
              </a:rPr>
              <a:t> and scoring system.</a:t>
            </a:r>
            <a:endParaRPr lang="en-US" sz="2800">
              <a:latin typeface="微软雅黑" panose="020B0503020204020204" pitchFamily="34" charset="-122"/>
              <a:ea typeface="微软雅黑" panose="020B0503020204020204" pitchFamily="34" charset="-122"/>
              <a:cs typeface="Times New Roman" panose="02020603050405020304" charset="0"/>
              <a:sym typeface="+mn-ea"/>
            </a:endParaRPr>
          </a:p>
          <a:p>
            <a:pPr indent="0"/>
            <a:r>
              <a:rPr lang="en-US" sz="2800">
                <a:latin typeface="微软雅黑" panose="020B0503020204020204" pitchFamily="34" charset="-122"/>
                <a:ea typeface="微软雅黑" panose="020B0503020204020204" pitchFamily="34" charset="-122"/>
                <a:cs typeface="Times New Roman" panose="02020603050405020304" charset="0"/>
                <a:sym typeface="+mn-ea"/>
              </a:rPr>
              <a:t>3. Generate the question </a:t>
            </a:r>
            <a:r>
              <a:rPr lang="en-US" sz="2800">
                <a:solidFill>
                  <a:srgbClr val="314D9B"/>
                </a:solidFill>
                <a:latin typeface="微软雅黑" panose="020B0503020204020204" pitchFamily="34" charset="-122"/>
                <a:ea typeface="微软雅黑" panose="020B0503020204020204" pitchFamily="34" charset="-122"/>
                <a:cs typeface="Times New Roman" panose="02020603050405020304" charset="0"/>
                <a:sym typeface="+mn-ea"/>
              </a:rPr>
              <a:t>template</a:t>
            </a:r>
            <a:r>
              <a:rPr lang="en-US" sz="2800">
                <a:latin typeface="微软雅黑" panose="020B0503020204020204" pitchFamily="34" charset="-122"/>
                <a:ea typeface="微软雅黑" panose="020B0503020204020204" pitchFamily="34" charset="-122"/>
                <a:cs typeface="Times New Roman" panose="02020603050405020304" charset="0"/>
                <a:sym typeface="+mn-ea"/>
              </a:rPr>
              <a:t>.</a:t>
            </a:r>
            <a:r>
              <a:rPr lang="en-US" sz="2800" b="0">
                <a:latin typeface="微软雅黑" panose="020B0503020204020204" pitchFamily="34" charset="-122"/>
                <a:ea typeface="微软雅黑" panose="020B0503020204020204" pitchFamily="34" charset="-122"/>
                <a:cs typeface="Times New Roman" panose="02020603050405020304" charset="0"/>
              </a:rPr>
              <a:t>4. </a:t>
            </a:r>
            <a:r>
              <a:rPr lang="en-US" sz="2800">
                <a:solidFill>
                  <a:srgbClr val="314D9B"/>
                </a:solidFill>
                <a:latin typeface="微软雅黑" panose="020B0503020204020204" pitchFamily="34" charset="-122"/>
                <a:ea typeface="微软雅黑" panose="020B0503020204020204" pitchFamily="34" charset="-122"/>
                <a:cs typeface="Times New Roman" panose="02020603050405020304" charset="0"/>
                <a:sym typeface="+mn-ea"/>
              </a:rPr>
              <a:t>Collect</a:t>
            </a:r>
            <a:r>
              <a:rPr lang="en-US" sz="2800">
                <a:latin typeface="微软雅黑" panose="020B0503020204020204" pitchFamily="34" charset="-122"/>
                <a:ea typeface="微软雅黑" panose="020B0503020204020204" pitchFamily="34" charset="-122"/>
                <a:cs typeface="Times New Roman" panose="02020603050405020304" charset="0"/>
                <a:sym typeface="+mn-ea"/>
              </a:rPr>
              <a:t> GenAI data</a:t>
            </a:r>
            <a:r>
              <a:rPr lang="en-US" sz="2800" b="0">
                <a:latin typeface="微软雅黑" panose="020B0503020204020204" pitchFamily="34" charset="-122"/>
                <a:ea typeface="微软雅黑" panose="020B0503020204020204" pitchFamily="34" charset="-122"/>
                <a:cs typeface="Times New Roman" panose="02020603050405020304" charset="0"/>
              </a:rPr>
              <a:t>5. Compare the differences between experts and GenAI.</a:t>
            </a:r>
            <a:endParaRPr lang="en-US" altLang="en-US" sz="2800" b="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sz="2800" b="1" dirty="0">
                <a:solidFill>
                  <a:srgbClr val="314D9B"/>
                </a:solidFill>
                <a:latin typeface="黑体" panose="02010609060101010101" pitchFamily="2" charset="-122"/>
                <a:ea typeface="黑体" panose="02010609060101010101" pitchFamily="2" charset="-122"/>
              </a:rPr>
              <a:t>Data Source</a:t>
            </a:r>
            <a:r>
              <a:rPr lang="zh-CN" altLang="en-US" sz="2800" b="1" dirty="0">
                <a:solidFill>
                  <a:srgbClr val="314D9B"/>
                </a:solidFill>
                <a:latin typeface="黑体" panose="02010609060101010101" pitchFamily="2" charset="-122"/>
                <a:ea typeface="黑体" panose="02010609060101010101" pitchFamily="2" charset="-122"/>
              </a:rPr>
              <a:t> </a:t>
            </a:r>
            <a:endParaRPr lang="zh-CN" altLang="en-US" sz="2800" b="1" dirty="0">
              <a:solidFill>
                <a:srgbClr val="314D9B"/>
              </a:solidFill>
              <a:latin typeface="黑体" panose="02010609060101010101" pitchFamily="2" charset="-122"/>
              <a:ea typeface="黑体" panose="02010609060101010101" pitchFamily="2" charset="-122"/>
            </a:endParaRPr>
          </a:p>
        </p:txBody>
      </p:sp>
      <p:pic>
        <p:nvPicPr>
          <p:cNvPr id="5" name="图片 5" descr="H1 connect"/>
          <p:cNvPicPr>
            <a:picLocks noChangeAspect="1"/>
          </p:cNvPicPr>
          <p:nvPr>
            <p:custDataLst>
              <p:tags r:id="rId1"/>
            </p:custDataLst>
          </p:nvPr>
        </p:nvPicPr>
        <p:blipFill>
          <a:blip r:embed="rId2"/>
          <a:stretch>
            <a:fillRect/>
          </a:stretch>
        </p:blipFill>
        <p:spPr>
          <a:xfrm>
            <a:off x="478155" y="1229995"/>
            <a:ext cx="6645910" cy="4778375"/>
          </a:xfrm>
          <a:prstGeom prst="rect">
            <a:avLst/>
          </a:prstGeom>
        </p:spPr>
      </p:pic>
      <p:sp>
        <p:nvSpPr>
          <p:cNvPr id="2" name="矩形 1"/>
          <p:cNvSpPr/>
          <p:nvPr>
            <p:custDataLst>
              <p:tags r:id="rId3"/>
            </p:custDataLst>
          </p:nvPr>
        </p:nvSpPr>
        <p:spPr>
          <a:xfrm>
            <a:off x="424180" y="4106545"/>
            <a:ext cx="4816475" cy="1520190"/>
          </a:xfrm>
          <a:prstGeom prst="rect">
            <a:avLst/>
          </a:prstGeom>
          <a:noFill/>
          <a:ln w="1905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3" name="矩形 2"/>
          <p:cNvSpPr/>
          <p:nvPr>
            <p:custDataLst>
              <p:tags r:id="rId4"/>
            </p:custDataLst>
          </p:nvPr>
        </p:nvSpPr>
        <p:spPr>
          <a:xfrm>
            <a:off x="5302885" y="1175385"/>
            <a:ext cx="1820545" cy="2766060"/>
          </a:xfrm>
          <a:prstGeom prst="rect">
            <a:avLst/>
          </a:prstGeom>
          <a:noFill/>
          <a:ln w="1905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文本框 5"/>
          <p:cNvSpPr txBox="1"/>
          <p:nvPr>
            <p:custDataLst>
              <p:tags r:id="rId5"/>
            </p:custDataLst>
          </p:nvPr>
        </p:nvSpPr>
        <p:spPr>
          <a:xfrm>
            <a:off x="7223125" y="1175385"/>
            <a:ext cx="4271010" cy="632460"/>
          </a:xfrm>
          <a:prstGeom prst="rect">
            <a:avLst/>
          </a:prstGeom>
          <a:noFill/>
        </p:spPr>
        <p:txBody>
          <a:bodyPr wrap="square" rtlCol="0">
            <a:noAutofit/>
          </a:bodyPr>
          <a:p>
            <a:r>
              <a:rPr lang="en-US" altLang="zh-CN" sz="2800" b="1">
                <a:solidFill>
                  <a:srgbClr val="C00000"/>
                </a:solidFill>
              </a:rPr>
              <a:t>Expert Evaluation Score</a:t>
            </a:r>
            <a:endParaRPr lang="en-US" altLang="zh-CN" sz="2800" b="1">
              <a:solidFill>
                <a:srgbClr val="C00000"/>
              </a:solidFill>
            </a:endParaRPr>
          </a:p>
        </p:txBody>
      </p:sp>
      <p:pic>
        <p:nvPicPr>
          <p:cNvPr id="8" name="图片 7" descr="32313535393238333b32313535393234363bd7a8bcd2d7a8d2b5bda8d2e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7904480" y="2031365"/>
            <a:ext cx="2256155" cy="2256155"/>
          </a:xfrm>
          <a:prstGeom prst="rect">
            <a:avLst/>
          </a:prstGeom>
        </p:spPr>
      </p:pic>
      <p:sp>
        <p:nvSpPr>
          <p:cNvPr id="9" name="文本框 8"/>
          <p:cNvSpPr txBox="1"/>
          <p:nvPr>
            <p:custDataLst>
              <p:tags r:id="rId9"/>
            </p:custDataLst>
          </p:nvPr>
        </p:nvSpPr>
        <p:spPr>
          <a:xfrm>
            <a:off x="7430770" y="4994275"/>
            <a:ext cx="3900805" cy="632460"/>
          </a:xfrm>
          <a:prstGeom prst="rect">
            <a:avLst/>
          </a:prstGeom>
          <a:noFill/>
        </p:spPr>
        <p:txBody>
          <a:bodyPr wrap="square" rtlCol="0">
            <a:noAutofit/>
          </a:bodyPr>
          <a:p>
            <a:r>
              <a:rPr lang="en-US" altLang="zh-CN" sz="2800" b="1">
                <a:solidFill>
                  <a:srgbClr val="C00000"/>
                </a:solidFill>
              </a:rPr>
              <a:t>Expert Evalution Texts</a:t>
            </a:r>
            <a:endParaRPr lang="en-US" altLang="zh-CN"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2" grpId="1" animBg="1"/>
      <p:bldP spid="3" grpId="1" animBg="1"/>
      <p:bldP spid="6"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rPr>
              <a:t>Paper </a:t>
            </a:r>
            <a:r>
              <a:rPr lang="en-US" sz="2800" b="1" dirty="0">
                <a:solidFill>
                  <a:srgbClr val="314D9B"/>
                </a:solidFill>
                <a:latin typeface="黑体" panose="02010609060101010101" pitchFamily="2" charset="-122"/>
                <a:ea typeface="黑体" panose="02010609060101010101" pitchFamily="2" charset="-122"/>
              </a:rPr>
              <a:t>S</a:t>
            </a:r>
            <a:r>
              <a:rPr sz="2800" b="1" dirty="0">
                <a:solidFill>
                  <a:srgbClr val="314D9B"/>
                </a:solidFill>
                <a:latin typeface="黑体" panose="02010609060101010101" pitchFamily="2" charset="-122"/>
                <a:ea typeface="黑体" panose="02010609060101010101" pitchFamily="2" charset="-122"/>
              </a:rPr>
              <a:t>election</a:t>
            </a:r>
            <a:r>
              <a:rPr lang="zh-CN" altLang="en-US" sz="2800" b="1" dirty="0">
                <a:solidFill>
                  <a:srgbClr val="314D9B"/>
                </a:solidFill>
                <a:latin typeface="黑体" panose="02010609060101010101" pitchFamily="2" charset="-122"/>
                <a:ea typeface="黑体" panose="02010609060101010101" pitchFamily="2" charset="-122"/>
              </a:rPr>
              <a:t> </a:t>
            </a:r>
            <a:endParaRPr lang="zh-CN" altLang="en-US" sz="2800" b="1" dirty="0">
              <a:solidFill>
                <a:srgbClr val="314D9B"/>
              </a:solidFill>
              <a:latin typeface="黑体" panose="02010609060101010101" pitchFamily="2" charset="-122"/>
              <a:ea typeface="黑体" panose="02010609060101010101" pitchFamily="2" charset="-122"/>
            </a:endParaRPr>
          </a:p>
        </p:txBody>
      </p:sp>
      <p:graphicFrame>
        <p:nvGraphicFramePr>
          <p:cNvPr id="9" name="表格 8"/>
          <p:cNvGraphicFramePr/>
          <p:nvPr>
            <p:custDataLst>
              <p:tags r:id="rId1"/>
            </p:custDataLst>
          </p:nvPr>
        </p:nvGraphicFramePr>
        <p:xfrm>
          <a:off x="4457700" y="2314575"/>
          <a:ext cx="7322820" cy="3688080"/>
        </p:xfrm>
        <a:graphic>
          <a:graphicData uri="http://schemas.openxmlformats.org/drawingml/2006/table">
            <a:tbl>
              <a:tblPr/>
              <a:tblGrid>
                <a:gridCol w="1603375"/>
                <a:gridCol w="5719445"/>
              </a:tblGrid>
              <a:tr h="152400">
                <a:tc>
                  <a:txBody>
                    <a:bodyPr/>
                    <a:p>
                      <a:pPr indent="0" algn="ctr">
                        <a:buNone/>
                      </a:pPr>
                      <a:r>
                        <a:rPr lang="en-US" sz="1800" b="1">
                          <a:latin typeface="微软雅黑" panose="020B0503020204020204" pitchFamily="34" charset="-122"/>
                          <a:ea typeface="微软雅黑" panose="020B0503020204020204" pitchFamily="34" charset="-122"/>
                          <a:cs typeface="Libertinus Serif" charset="0"/>
                        </a:rPr>
                        <a:t>Fields</a:t>
                      </a:r>
                      <a:endParaRPr lang="en-US" altLang="en-US" sz="1800" b="1">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latin typeface="微软雅黑" panose="020B0503020204020204" pitchFamily="34" charset="-122"/>
                          <a:ea typeface="微软雅黑" panose="020B0503020204020204" pitchFamily="34" charset="-122"/>
                          <a:cs typeface="Libertinus Serif" charset="0"/>
                        </a:rPr>
                        <a:t>Context</a:t>
                      </a:r>
                      <a:endParaRPr lang="en-US" altLang="en-US" sz="1800" b="1">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15240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Title</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w="190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r>
                        <a:rPr lang="en-US" sz="1800" b="0">
                          <a:latin typeface="微软雅黑" panose="020B0503020204020204" pitchFamily="34" charset="-122"/>
                          <a:ea typeface="微软雅黑" panose="020B0503020204020204" pitchFamily="34" charset="-122"/>
                          <a:cs typeface="Libertinus Serif" charset="0"/>
                        </a:rPr>
                        <a:t>Mechanisms generating cancer genome complexity from a single cell division error.</a:t>
                      </a:r>
                      <a:endParaRPr lang="en-US" altLang="en-US" sz="1800" b="0">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w="19050" cap="flat" cmpd="sng">
                      <a:solidFill>
                        <a:srgbClr val="000000"/>
                      </a:solidFill>
                      <a:prstDash val="solid"/>
                      <a:headEnd type="none" w="med" len="med"/>
                      <a:tailEnd type="none" w="med" len="med"/>
                    </a:lnT>
                    <a:lnB cap="flat">
                      <a:noFill/>
                    </a:lnB>
                    <a:lnTlToBr>
                      <a:noFill/>
                    </a:lnTlToBr>
                    <a:lnBlToTr>
                      <a:noFill/>
                    </a:lnBlToTr>
                    <a:noFill/>
                  </a:tcPr>
                </a:tc>
              </a:tr>
              <a:tr h="15240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DOI</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cap="flat">
                      <a:noFill/>
                    </a:lnT>
                    <a:lnB cap="flat">
                      <a:noFill/>
                    </a:lnB>
                    <a:lnTlToBr>
                      <a:noFill/>
                    </a:lnTlToBr>
                    <a:lnBlToTr>
                      <a:noFill/>
                    </a:lnBlToTr>
                    <a:noFill/>
                  </a:tcPr>
                </a:tc>
                <a:tc>
                  <a:txBody>
                    <a:bodyPr/>
                    <a:p>
                      <a:pPr indent="0">
                        <a:buNone/>
                      </a:pPr>
                      <a:r>
                        <a:rPr lang="en-US" sz="1800" b="0">
                          <a:latin typeface="微软雅黑" panose="020B0503020204020204" pitchFamily="34" charset="-122"/>
                          <a:ea typeface="微软雅黑" panose="020B0503020204020204" pitchFamily="34" charset="-122"/>
                          <a:cs typeface="Libertinus Serif" charset="0"/>
                        </a:rPr>
                        <a:t>10.1126/science.aba0712</a:t>
                      </a:r>
                      <a:endParaRPr lang="en-US" altLang="en-US" sz="1800" b="0">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cap="flat">
                      <a:noFill/>
                    </a:lnT>
                    <a:lnB cap="flat">
                      <a:noFill/>
                    </a:lnB>
                    <a:lnTlToBr>
                      <a:noFill/>
                    </a:lnTlToBr>
                    <a:lnBlToTr>
                      <a:noFill/>
                    </a:lnBlToTr>
                    <a:noFill/>
                  </a:tcPr>
                </a:tc>
              </a:tr>
              <a:tr h="15240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Pubmed ID</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cap="flat">
                      <a:noFill/>
                    </a:lnT>
                    <a:lnB cap="flat">
                      <a:noFill/>
                    </a:lnB>
                    <a:lnTlToBr>
                      <a:noFill/>
                    </a:lnTlToBr>
                    <a:lnBlToTr>
                      <a:noFill/>
                    </a:lnBlToTr>
                    <a:noFill/>
                  </a:tcPr>
                </a:tc>
                <a:tc>
                  <a:txBody>
                    <a:bodyPr/>
                    <a:p>
                      <a:pPr indent="0">
                        <a:buNone/>
                      </a:pPr>
                      <a:r>
                        <a:rPr lang="en-US" sz="1800" b="0">
                          <a:latin typeface="微软雅黑" panose="020B0503020204020204" pitchFamily="34" charset="-122"/>
                          <a:ea typeface="微软雅黑" panose="020B0503020204020204" pitchFamily="34" charset="-122"/>
                          <a:cs typeface="Libertinus Serif" charset="0"/>
                        </a:rPr>
                        <a:t>32299917</a:t>
                      </a:r>
                      <a:endParaRPr lang="en-US" altLang="en-US" sz="1800" b="0">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cap="flat">
                      <a:noFill/>
                    </a:lnT>
                    <a:lnB cap="flat">
                      <a:noFill/>
                    </a:lnB>
                    <a:lnTlToBr>
                      <a:noFill/>
                    </a:lnTlToBr>
                    <a:lnBlToTr>
                      <a:noFill/>
                    </a:lnBlToTr>
                    <a:noFill/>
                  </a:tcPr>
                </a:tc>
              </a:tr>
              <a:tr h="487680">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Recommendations</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cap="flat">
                      <a:noFill/>
                    </a:lnT>
                    <a:lnB cap="flat">
                      <a:noFill/>
                    </a:lnB>
                    <a:lnTlToBr>
                      <a:noFill/>
                    </a:lnTlToBr>
                    <a:lnBlToTr>
                      <a:noFill/>
                    </a:lnBlToTr>
                    <a:noFill/>
                  </a:tcPr>
                </a:tc>
                <a:tc>
                  <a:txBody>
                    <a:bodyPr/>
                    <a:p>
                      <a:pPr indent="0">
                        <a:buNone/>
                      </a:pPr>
                      <a:r>
                        <a:rPr lang="en-US" sz="1800" b="0">
                          <a:latin typeface="微软雅黑" panose="020B0503020204020204" pitchFamily="34" charset="-122"/>
                          <a:ea typeface="微软雅黑" panose="020B0503020204020204" pitchFamily="34" charset="-122"/>
                          <a:cs typeface="Libertinus Serif" charset="0"/>
                        </a:rPr>
                        <a:t>3 Stars(Exceptional)</a:t>
                      </a:r>
                      <a:endParaRPr lang="en-US" altLang="en-US" sz="1800" b="0">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cap="flat">
                      <a:noFill/>
                    </a:lnT>
                    <a:lnB cap="flat">
                      <a:noFill/>
                    </a:lnB>
                    <a:lnTlToBr>
                      <a:noFill/>
                    </a:lnTlToBr>
                    <a:lnBlToTr>
                      <a:noFill/>
                    </a:lnBlToTr>
                    <a:noFill/>
                  </a:tcPr>
                </a:tc>
              </a:tr>
              <a:tr h="1340485">
                <a:tc>
                  <a:txBody>
                    <a:bodyPr/>
                    <a:p>
                      <a:pPr indent="0" algn="ctr">
                        <a:buNone/>
                      </a:pPr>
                      <a:r>
                        <a:rPr 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rPr>
                        <a:t>Evaluation Text</a:t>
                      </a:r>
                      <a:endParaRPr lang="en-US" altLang="en-US" sz="2000" b="1">
                        <a:solidFill>
                          <a:schemeClr val="accent1">
                            <a:lumMod val="75000"/>
                          </a:schemeClr>
                        </a:solidFill>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微软雅黑" panose="020B0503020204020204" pitchFamily="34" charset="-122"/>
                          <a:ea typeface="微软雅黑" panose="020B0503020204020204" pitchFamily="34" charset="-122"/>
                          <a:cs typeface="Libertinus Serif" charset="0"/>
                        </a:rPr>
                        <a:t>Many cancers are characterized by genomic instability. The paradigm that cancer is driven by progressive accumulation of mutations has been challenged by the discovery of single catastrophic events contributing to the heterogeneity of highly evolved cancer cells...</a:t>
                      </a:r>
                      <a:endParaRPr lang="en-US" altLang="en-US" sz="1800" b="0">
                        <a:latin typeface="微软雅黑" panose="020B0503020204020204" pitchFamily="34" charset="-122"/>
                        <a:ea typeface="微软雅黑" panose="020B0503020204020204" pitchFamily="34" charset="-122"/>
                        <a:cs typeface="Libertinus Serif" charset="0"/>
                      </a:endParaRPr>
                    </a:p>
                  </a:txBody>
                  <a:tcPr marL="44450" marR="44450" marT="0" marB="0" vert="horz" anchor="ctr" anchorCtr="0">
                    <a:lnL>
                      <a:noFill/>
                    </a:lnL>
                    <a:lnR cap="flat">
                      <a:noFill/>
                    </a:lnR>
                    <a:lnT cap="flat">
                      <a:noFill/>
                    </a:lnT>
                    <a:lnB w="190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3" name="文本框 12"/>
          <p:cNvSpPr txBox="1"/>
          <p:nvPr/>
        </p:nvSpPr>
        <p:spPr>
          <a:xfrm>
            <a:off x="4457700" y="1540510"/>
            <a:ext cx="5080000" cy="554355"/>
          </a:xfrm>
          <a:prstGeom prst="rect">
            <a:avLst/>
          </a:prstGeom>
          <a:noFill/>
          <a:ln w="9525">
            <a:noFill/>
          </a:ln>
        </p:spPr>
        <p:txBody>
          <a:bodyPr>
            <a:noAutofit/>
          </a:bodyPr>
          <a:p>
            <a:pPr indent="0"/>
            <a:r>
              <a:rPr lang="en-US" b="0">
                <a:latin typeface="微软雅黑" panose="020B0503020204020204" pitchFamily="34" charset="-122"/>
                <a:ea typeface="微软雅黑" panose="020B0503020204020204" pitchFamily="34" charset="-122"/>
                <a:cs typeface="Times New Roman" panose="02020603050405020304" charset="0"/>
              </a:rPr>
              <a:t>Table 1 </a:t>
            </a:r>
            <a:br>
              <a:rPr lang="en-US" b="0">
                <a:latin typeface="微软雅黑" panose="020B0503020204020204" pitchFamily="34" charset="-122"/>
                <a:ea typeface="微软雅黑" panose="020B0503020204020204" pitchFamily="34" charset="-122"/>
                <a:cs typeface="Times New Roman" panose="02020603050405020304" charset="0"/>
              </a:rPr>
            </a:br>
            <a:r>
              <a:rPr lang="en-US" b="0">
                <a:latin typeface="微软雅黑" panose="020B0503020204020204" pitchFamily="34" charset="-122"/>
                <a:ea typeface="微软雅黑" panose="020B0503020204020204" pitchFamily="34" charset="-122"/>
                <a:cs typeface="Times New Roman" panose="02020603050405020304" charset="0"/>
              </a:rPr>
              <a:t>Example of the post-collection data</a:t>
            </a:r>
            <a:endParaRPr lang="en-US" altLang="en-US" b="0">
              <a:latin typeface="微软雅黑" panose="020B0503020204020204" pitchFamily="34" charset="-122"/>
              <a:ea typeface="微软雅黑" panose="020B0503020204020204" pitchFamily="34" charset="-122"/>
              <a:cs typeface="Times New Roman" panose="02020603050405020304" charset="0"/>
            </a:endParaRPr>
          </a:p>
        </p:txBody>
      </p:sp>
      <p:grpSp>
        <p:nvGrpSpPr>
          <p:cNvPr id="18" name="组合 17"/>
          <p:cNvGrpSpPr/>
          <p:nvPr/>
        </p:nvGrpSpPr>
        <p:grpSpPr>
          <a:xfrm>
            <a:off x="168910" y="1771015"/>
            <a:ext cx="4631055" cy="3856355"/>
            <a:chOff x="729" y="3029"/>
            <a:chExt cx="7293" cy="6073"/>
          </a:xfrm>
        </p:grpSpPr>
        <p:pic>
          <p:nvPicPr>
            <p:cNvPr id="15" name="图片 14" descr="漏斗"/>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2" y="5263"/>
              <a:ext cx="2898" cy="2898"/>
            </a:xfrm>
            <a:prstGeom prst="rect">
              <a:avLst/>
            </a:prstGeom>
          </p:spPr>
        </p:pic>
        <p:sp>
          <p:nvSpPr>
            <p:cNvPr id="16" name="文本框 15"/>
            <p:cNvSpPr txBox="1"/>
            <p:nvPr/>
          </p:nvSpPr>
          <p:spPr>
            <a:xfrm>
              <a:off x="729" y="3029"/>
              <a:ext cx="7293" cy="1888"/>
            </a:xfrm>
            <a:prstGeom prst="rect">
              <a:avLst/>
            </a:prstGeom>
            <a:noFill/>
          </p:spPr>
          <p:txBody>
            <a:bodyPr wrap="square" rtlCol="0">
              <a:spAutoFit/>
            </a:bodyPr>
            <a:p>
              <a:r>
                <a:rPr lang="en-US" altLang="zh-CN" sz="2400"/>
                <a:t>1.Research </a:t>
              </a:r>
              <a:r>
                <a:rPr lang="en-US" altLang="zh-CN" sz="2400"/>
                <a:t>field </a:t>
              </a:r>
              <a:r>
                <a:rPr lang="zh-CN" altLang="en-US" sz="2400"/>
                <a:t>：</a:t>
              </a:r>
              <a:r>
                <a:rPr lang="en-US" altLang="zh-CN" sz="2400"/>
                <a:t> Cell Biology</a:t>
              </a:r>
              <a:endParaRPr lang="en-US" altLang="zh-CN" sz="2400"/>
            </a:p>
            <a:p>
              <a:r>
                <a:rPr lang="en-US" altLang="zh-CN" sz="2400"/>
                <a:t>2.Publish year</a:t>
              </a:r>
              <a:r>
                <a:rPr lang="zh-CN" altLang="en-US" sz="2400"/>
                <a:t>：</a:t>
              </a:r>
              <a:r>
                <a:rPr lang="en-US" altLang="zh-CN" sz="2400"/>
                <a:t>2020</a:t>
              </a:r>
              <a:endParaRPr lang="en-US" altLang="zh-CN" sz="2400"/>
            </a:p>
            <a:p>
              <a:r>
                <a:rPr lang="en-US" altLang="zh-CN" sz="2400"/>
                <a:t>3.Number of evaluation</a:t>
              </a:r>
              <a:r>
                <a:rPr lang="zh-CN" altLang="en-US" sz="2400"/>
                <a:t>：</a:t>
              </a:r>
              <a:r>
                <a:rPr lang="en-US" altLang="zh-CN" sz="2400"/>
                <a:t>1</a:t>
              </a:r>
              <a:endParaRPr lang="en-US" altLang="zh-CN" sz="2400"/>
            </a:p>
          </p:txBody>
        </p:sp>
        <p:sp>
          <p:nvSpPr>
            <p:cNvPr id="17" name="文本框 16"/>
            <p:cNvSpPr txBox="1"/>
            <p:nvPr/>
          </p:nvSpPr>
          <p:spPr>
            <a:xfrm>
              <a:off x="1756" y="8507"/>
              <a:ext cx="3129" cy="595"/>
            </a:xfrm>
            <a:prstGeom prst="rect">
              <a:avLst/>
            </a:prstGeom>
            <a:noFill/>
          </p:spPr>
          <p:txBody>
            <a:bodyPr wrap="square" rtlCol="0" anchor="t">
              <a:noAutofit/>
            </a:bodyPr>
            <a:p>
              <a:r>
                <a:rPr lang="zh-CN" altLang="en-US" sz="2800"/>
                <a:t>853 papers </a:t>
              </a:r>
              <a:endParaRPr lang="zh-CN" altLang="en-US" sz="28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2"/>
          <p:cNvSpPr/>
          <p:nvPr/>
        </p:nvSpPr>
        <p:spPr bwMode="auto">
          <a:xfrm>
            <a:off x="463144" y="495046"/>
            <a:ext cx="6967330" cy="474450"/>
          </a:xfrm>
          <a:prstGeom prst="roundRect">
            <a:avLst/>
          </a:prstGeom>
          <a:noFill/>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sz="2800" b="1" dirty="0">
                <a:solidFill>
                  <a:srgbClr val="314D9B"/>
                </a:solidFill>
                <a:latin typeface="黑体" panose="02010609060101010101" pitchFamily="2" charset="-122"/>
                <a:ea typeface="黑体" panose="02010609060101010101" pitchFamily="2" charset="-122"/>
              </a:rPr>
              <a:t>Question Template Design</a:t>
            </a:r>
            <a:r>
              <a:rPr lang="zh-CN" altLang="en-US" sz="2800" b="1" dirty="0">
                <a:solidFill>
                  <a:srgbClr val="314D9B"/>
                </a:solidFill>
                <a:latin typeface="黑体" panose="02010609060101010101" pitchFamily="2" charset="-122"/>
                <a:ea typeface="黑体" panose="02010609060101010101" pitchFamily="2" charset="-122"/>
              </a:rPr>
              <a:t> </a:t>
            </a:r>
            <a:endParaRPr lang="zh-CN" altLang="en-US" sz="2800" b="1" dirty="0">
              <a:solidFill>
                <a:srgbClr val="314D9B"/>
              </a:solidFill>
              <a:latin typeface="黑体" panose="02010609060101010101" pitchFamily="2" charset="-122"/>
              <a:ea typeface="黑体" panose="02010609060101010101" pitchFamily="2" charset="-122"/>
            </a:endParaRPr>
          </a:p>
        </p:txBody>
      </p:sp>
      <p:grpSp>
        <p:nvGrpSpPr>
          <p:cNvPr id="10" name="组合 9"/>
          <p:cNvGrpSpPr/>
          <p:nvPr/>
        </p:nvGrpSpPr>
        <p:grpSpPr>
          <a:xfrm>
            <a:off x="436245" y="1760855"/>
            <a:ext cx="10402570" cy="2913380"/>
            <a:chOff x="729" y="4018"/>
            <a:chExt cx="16382" cy="4588"/>
          </a:xfrm>
        </p:grpSpPr>
        <p:pic>
          <p:nvPicPr>
            <p:cNvPr id="2" name="图片 1"/>
            <p:cNvPicPr/>
            <p:nvPr/>
          </p:nvPicPr>
          <p:blipFill>
            <a:blip r:embed="rId1"/>
            <a:stretch>
              <a:fillRect/>
            </a:stretch>
          </p:blipFill>
          <p:spPr>
            <a:xfrm>
              <a:off x="819" y="5400"/>
              <a:ext cx="2332" cy="3144"/>
            </a:xfrm>
            <a:prstGeom prst="rect">
              <a:avLst/>
            </a:prstGeom>
            <a:noFill/>
            <a:ln w="9525">
              <a:solidFill>
                <a:schemeClr val="accent1"/>
              </a:solidFill>
            </a:ln>
            <a:effectLst>
              <a:outerShdw blurRad="76200" dir="18900000" sy="23000" kx="-1200000" algn="bl" rotWithShape="0">
                <a:prstClr val="black">
                  <a:alpha val="20000"/>
                </a:prstClr>
              </a:outerShdw>
            </a:effectLst>
          </p:spPr>
        </p:pic>
        <p:pic>
          <p:nvPicPr>
            <p:cNvPr id="5" name="图片 4"/>
            <p:cNvPicPr>
              <a:picLocks noChangeAspect="1"/>
            </p:cNvPicPr>
            <p:nvPr/>
          </p:nvPicPr>
          <p:blipFill>
            <a:blip r:embed="rId2"/>
            <a:stretch>
              <a:fillRect/>
            </a:stretch>
          </p:blipFill>
          <p:spPr>
            <a:xfrm>
              <a:off x="3875" y="5400"/>
              <a:ext cx="2369" cy="3145"/>
            </a:xfrm>
            <a:prstGeom prst="rect">
              <a:avLst/>
            </a:prstGeom>
            <a:ln>
              <a:solidFill>
                <a:schemeClr val="accent1"/>
              </a:solidFill>
            </a:ln>
            <a:effectLst>
              <a:outerShdw blurRad="76200" dir="18900000" sy="23000" kx="-1200000" algn="bl" rotWithShape="0">
                <a:prstClr val="black">
                  <a:alpha val="20000"/>
                </a:prstClr>
              </a:outerShdw>
            </a:effectLst>
          </p:spPr>
        </p:pic>
        <p:pic>
          <p:nvPicPr>
            <p:cNvPr id="6" name="图片 5"/>
            <p:cNvPicPr>
              <a:picLocks noChangeAspect="1"/>
            </p:cNvPicPr>
            <p:nvPr/>
          </p:nvPicPr>
          <p:blipFill>
            <a:blip r:embed="rId3"/>
            <a:stretch>
              <a:fillRect/>
            </a:stretch>
          </p:blipFill>
          <p:spPr>
            <a:xfrm>
              <a:off x="7152" y="5400"/>
              <a:ext cx="2467" cy="3206"/>
            </a:xfrm>
            <a:prstGeom prst="rect">
              <a:avLst/>
            </a:prstGeom>
            <a:ln>
              <a:solidFill>
                <a:schemeClr val="accent1"/>
              </a:solidFill>
            </a:ln>
            <a:effectLst>
              <a:outerShdw blurRad="76200" dir="18900000" sy="23000" kx="-1200000" algn="bl" rotWithShape="0">
                <a:prstClr val="black">
                  <a:alpha val="20000"/>
                </a:prstClr>
              </a:outerShdw>
            </a:effectLst>
          </p:spPr>
        </p:pic>
        <p:pic>
          <p:nvPicPr>
            <p:cNvPr id="8" name="图片 7" descr="m_jcb_223_4.cover"/>
            <p:cNvPicPr>
              <a:picLocks noChangeAspect="1"/>
            </p:cNvPicPr>
            <p:nvPr/>
          </p:nvPicPr>
          <p:blipFill>
            <a:blip r:embed="rId4"/>
            <a:stretch>
              <a:fillRect/>
            </a:stretch>
          </p:blipFill>
          <p:spPr>
            <a:xfrm>
              <a:off x="10423" y="5400"/>
              <a:ext cx="2477" cy="3206"/>
            </a:xfrm>
            <a:prstGeom prst="rect">
              <a:avLst/>
            </a:prstGeom>
            <a:ln>
              <a:solidFill>
                <a:schemeClr val="accent1"/>
              </a:solidFill>
            </a:ln>
            <a:effectLst>
              <a:outerShdw blurRad="76200" dir="18900000" sy="23000" kx="-1200000" algn="bl" rotWithShape="0">
                <a:prstClr val="black">
                  <a:alpha val="20000"/>
                </a:prstClr>
              </a:outerShdw>
            </a:effectLst>
          </p:spPr>
        </p:pic>
        <p:pic>
          <p:nvPicPr>
            <p:cNvPr id="7" name="图片 6"/>
            <p:cNvPicPr>
              <a:picLocks noChangeAspect="1"/>
            </p:cNvPicPr>
            <p:nvPr/>
          </p:nvPicPr>
          <p:blipFill>
            <a:blip r:embed="rId5"/>
            <a:stretch>
              <a:fillRect/>
            </a:stretch>
          </p:blipFill>
          <p:spPr>
            <a:xfrm>
              <a:off x="13620" y="5400"/>
              <a:ext cx="2445" cy="3180"/>
            </a:xfrm>
            <a:prstGeom prst="rect">
              <a:avLst/>
            </a:prstGeom>
            <a:ln>
              <a:solidFill>
                <a:schemeClr val="accent1"/>
              </a:solidFill>
            </a:ln>
            <a:effectLst>
              <a:outerShdw blurRad="76200" dir="18900000" sy="23000" kx="-1200000" algn="bl" rotWithShape="0">
                <a:prstClr val="black">
                  <a:alpha val="20000"/>
                </a:prstClr>
              </a:outerShdw>
            </a:effectLst>
          </p:spPr>
        </p:pic>
        <p:sp>
          <p:nvSpPr>
            <p:cNvPr id="9" name="文本框 8"/>
            <p:cNvSpPr txBox="1"/>
            <p:nvPr/>
          </p:nvSpPr>
          <p:spPr>
            <a:xfrm>
              <a:off x="729" y="4018"/>
              <a:ext cx="16383" cy="725"/>
            </a:xfrm>
            <a:prstGeom prst="rect">
              <a:avLst/>
            </a:prstGeom>
            <a:noFill/>
          </p:spPr>
          <p:txBody>
            <a:bodyPr wrap="square" rtlCol="0">
              <a:spAutoFit/>
            </a:bodyPr>
            <a:p>
              <a:r>
                <a:rPr lang="en-US" altLang="zh-CN" sz="2400">
                  <a:latin typeface="微软雅黑" panose="020B0503020204020204" pitchFamily="34" charset="-122"/>
                  <a:ea typeface="微软雅黑" panose="020B0503020204020204" pitchFamily="34" charset="-122"/>
                </a:rPr>
                <a:t>We</a:t>
              </a:r>
              <a:r>
                <a:rPr lang="zh-CN" altLang="en-US" sz="2400">
                  <a:latin typeface="微软雅黑" panose="020B0503020204020204" pitchFamily="34" charset="-122"/>
                  <a:ea typeface="微软雅黑" panose="020B0503020204020204" pitchFamily="34" charset="-122"/>
                </a:rPr>
                <a:t> summariz</a:t>
              </a:r>
              <a:r>
                <a:rPr lang="en-US" altLang="zh-CN" sz="2400">
                  <a:latin typeface="微软雅黑" panose="020B0503020204020204" pitchFamily="34" charset="-122"/>
                  <a:ea typeface="微软雅黑" panose="020B0503020204020204" pitchFamily="34" charset="-122"/>
                </a:rPr>
                <a:t>ed</a:t>
              </a:r>
              <a:r>
                <a:rPr lang="zh-CN" altLang="en-US" sz="2400">
                  <a:latin typeface="微软雅黑" panose="020B0503020204020204" pitchFamily="34" charset="-122"/>
                  <a:ea typeface="微软雅黑" panose="020B0503020204020204" pitchFamily="34" charset="-122"/>
                </a:rPr>
                <a:t> the review principles of top journals in </a:t>
              </a:r>
              <a:r>
                <a:rPr lang="en-US" altLang="zh-CN" sz="2400">
                  <a:latin typeface="微软雅黑" panose="020B0503020204020204" pitchFamily="34" charset="-122"/>
                  <a:ea typeface="微软雅黑" panose="020B0503020204020204" pitchFamily="34" charset="-122"/>
                </a:rPr>
                <a:t>Cell Biology.</a:t>
              </a:r>
              <a:endParaRPr lang="en-US" altLang="zh-CN" sz="240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TABLE_ENDDRAG_ORIGIN_RECT" val="576*314"/>
  <p:tag name="TABLE_ENDDRAG_RECT" val="351*182*576*314"/>
</p:tagLst>
</file>

<file path=ppt/tags/tag14.xml><?xml version="1.0" encoding="utf-8"?>
<p:tagLst xmlns:p="http://schemas.openxmlformats.org/presentationml/2006/main">
  <p:tag name="TABLE_ENDDRAG_ORIGIN_RECT" val="858*408"/>
  <p:tag name="TABLE_ENDDRAG_RECT" val="45*180*858*408"/>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TABLE_ENDDRAG_ORIGIN_RECT" val="342*222"/>
  <p:tag name="TABLE_ENDDRAG_RECT" val="536*154*342*222"/>
</p:tagLst>
</file>

<file path=ppt/tags/tag18.xml><?xml version="1.0" encoding="utf-8"?>
<p:tagLst xmlns:p="http://schemas.openxmlformats.org/presentationml/2006/main">
  <p:tag name="KSO_WPP_MARK_KEY" val="3b429d2d-3dbe-40d5-9e54-e838b47b9e77"/>
  <p:tag name="COMMONDATA" val="eyJoZGlkIjoiYWJmNTAxYTA0NTllZTU0OWY5NWY0MWNlMzBjNGU2OTYifQ=="/>
  <p:tag name="resource_record_key" val="{&quot;13&quot;:[4722044]}"/>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5061</Words>
  <Application>WPS 演示</Application>
  <PresentationFormat>宽屏</PresentationFormat>
  <Paragraphs>270</Paragraphs>
  <Slides>18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微软雅黑</vt:lpstr>
      <vt:lpstr>黑体</vt:lpstr>
      <vt:lpstr>Times New Roman</vt:lpstr>
      <vt:lpstr>Libertinus Serif</vt:lpstr>
      <vt:lpstr>等线</vt:lpstr>
      <vt:lpstr>Corbel Light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周</cp:lastModifiedBy>
  <cp:revision>2248</cp:revision>
  <cp:lastPrinted>2016-01-07T06:40:00Z</cp:lastPrinted>
  <dcterms:created xsi:type="dcterms:W3CDTF">2015-02-17T00:13:00Z</dcterms:created>
  <dcterms:modified xsi:type="dcterms:W3CDTF">2024-04-24T03:20:47Z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6AF703796A194FA48D0699E0035D8171_13</vt:lpwstr>
  </property>
  <property fmtid="{D5CDD505-2E9C-101B-9397-08002B2CF9AE}" pid="3" name="KSOProductBuildVer">
    <vt:lpwstr>2052-12.1.0.16729</vt:lpwstr>
  </property>
</Properties>
</file>